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7262" r:id="rId2"/>
    <p:sldMasterId id="2147487299" r:id="rId3"/>
    <p:sldMasterId id="2147487311" r:id="rId4"/>
    <p:sldMasterId id="2147487323" r:id="rId5"/>
  </p:sldMasterIdLst>
  <p:notesMasterIdLst>
    <p:notesMasterId r:id="rId28"/>
  </p:notesMasterIdLst>
  <p:handoutMasterIdLst>
    <p:handoutMasterId r:id="rId29"/>
  </p:handoutMasterIdLst>
  <p:sldIdLst>
    <p:sldId id="321" r:id="rId6"/>
    <p:sldId id="609" r:id="rId7"/>
    <p:sldId id="610" r:id="rId8"/>
    <p:sldId id="618" r:id="rId9"/>
    <p:sldId id="619" r:id="rId10"/>
    <p:sldId id="620" r:id="rId11"/>
    <p:sldId id="621" r:id="rId12"/>
    <p:sldId id="622" r:id="rId13"/>
    <p:sldId id="623" r:id="rId14"/>
    <p:sldId id="624" r:id="rId15"/>
    <p:sldId id="625" r:id="rId16"/>
    <p:sldId id="626" r:id="rId17"/>
    <p:sldId id="627" r:id="rId18"/>
    <p:sldId id="628" r:id="rId19"/>
    <p:sldId id="629" r:id="rId20"/>
    <p:sldId id="641" r:id="rId21"/>
    <p:sldId id="631" r:id="rId22"/>
    <p:sldId id="616" r:id="rId23"/>
    <p:sldId id="635" r:id="rId24"/>
    <p:sldId id="636" r:id="rId25"/>
    <p:sldId id="637" r:id="rId26"/>
    <p:sldId id="642" r:id="rId2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CCFFCC"/>
    <a:srgbClr val="FFFFFF"/>
    <a:srgbClr val="86ECAF"/>
    <a:srgbClr val="990000"/>
    <a:srgbClr val="0000FF"/>
    <a:srgbClr val="006600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0211" autoAdjust="0"/>
  </p:normalViewPr>
  <p:slideViewPr>
    <p:cSldViewPr>
      <p:cViewPr>
        <p:scale>
          <a:sx n="90" d="100"/>
          <a:sy n="90" d="100"/>
        </p:scale>
        <p:origin x="-239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131E7-9C3E-4804-B9B2-997B4E1F6852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</dgm:pt>
    <dgm:pt modelId="{CE72098A-B824-4FBA-9220-FA52A3D288F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900" b="1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r>
            <a:rPr lang="ru-RU" sz="1900" b="1" dirty="0" smtClean="0">
              <a:latin typeface="Arial" pitchFamily="34" charset="0"/>
              <a:cs typeface="Arial" pitchFamily="34" charset="0"/>
            </a:rPr>
            <a:t>за 2017 год</a:t>
          </a:r>
        </a:p>
        <a:p>
          <a:r>
            <a:rPr lang="ru-RU" sz="1900" b="1" dirty="0" smtClean="0">
              <a:latin typeface="Arial" pitchFamily="34" charset="0"/>
              <a:cs typeface="Arial" pitchFamily="34" charset="0"/>
            </a:rPr>
            <a:t>20 468,6</a:t>
          </a:r>
          <a:endParaRPr lang="ru-RU" sz="1900" b="1" dirty="0">
            <a:latin typeface="Arial" pitchFamily="34" charset="0"/>
            <a:cs typeface="Arial" pitchFamily="34" charset="0"/>
          </a:endParaRPr>
        </a:p>
      </dgm:t>
    </dgm:pt>
    <dgm:pt modelId="{1461A653-36CE-42E1-86A9-0D6AC70F6341}" type="parTrans" cxnId="{77BDD322-DD7F-4BC2-BB5D-565F8B6909C2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9F9B0EFF-C55C-4E40-B6A8-0BAFF727A664}" type="sibTrans" cxnId="{77BDD322-DD7F-4BC2-BB5D-565F8B6909C2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44E21AC1-C7C6-4B4D-B2BC-C475994248A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900" b="1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r>
            <a:rPr lang="ru-RU" sz="1900" b="1" dirty="0" smtClean="0">
              <a:latin typeface="Arial" pitchFamily="34" charset="0"/>
              <a:cs typeface="Arial" pitchFamily="34" charset="0"/>
            </a:rPr>
            <a:t>за 2018 год</a:t>
          </a:r>
        </a:p>
        <a:p>
          <a:r>
            <a:rPr lang="ru-RU" sz="1900" b="1" dirty="0" smtClean="0">
              <a:latin typeface="Arial" pitchFamily="34" charset="0"/>
              <a:cs typeface="Arial" pitchFamily="34" charset="0"/>
            </a:rPr>
            <a:t>19 758,4</a:t>
          </a:r>
          <a:endParaRPr lang="ru-RU" sz="1900" b="1" dirty="0">
            <a:latin typeface="Arial" pitchFamily="34" charset="0"/>
            <a:cs typeface="Arial" pitchFamily="34" charset="0"/>
          </a:endParaRPr>
        </a:p>
      </dgm:t>
    </dgm:pt>
    <dgm:pt modelId="{7F67CC05-0CE8-40D6-926A-8B78975290ED}" type="parTrans" cxnId="{D2A9F2E1-B5F5-401B-BF6F-C34B9105CE80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7AF7B7CE-223E-42A4-ADE7-25A2F2CF0623}" type="sibTrans" cxnId="{D2A9F2E1-B5F5-401B-BF6F-C34B9105CE80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492A2D07-6B72-46F4-8AE9-BDE88BFE89A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- 710,2</a:t>
          </a:r>
        </a:p>
        <a:p>
          <a:r>
            <a:rPr lang="ru-RU" sz="1900" b="1" dirty="0" smtClean="0">
              <a:latin typeface="Arial" pitchFamily="34" charset="0"/>
              <a:cs typeface="Arial" pitchFamily="34" charset="0"/>
            </a:rPr>
            <a:t>96,5%</a:t>
          </a:r>
        </a:p>
      </dgm:t>
    </dgm:pt>
    <dgm:pt modelId="{973B1AB6-ABF2-4278-9F8D-36C082AACF33}" type="parTrans" cxnId="{D385080E-C055-4C98-B887-0831DEBFFAE8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2B56A7B8-AF20-42A4-9601-06F3DBD32828}" type="sibTrans" cxnId="{D385080E-C055-4C98-B887-0831DEBFFAE8}">
      <dgm:prSet/>
      <dgm:spPr/>
      <dgm:t>
        <a:bodyPr/>
        <a:lstStyle/>
        <a:p>
          <a:endParaRPr lang="ru-RU" sz="1900" b="1">
            <a:latin typeface="Times New Roman" pitchFamily="18" charset="0"/>
            <a:cs typeface="Times New Roman" pitchFamily="18" charset="0"/>
          </a:endParaRPr>
        </a:p>
      </dgm:t>
    </dgm:pt>
    <dgm:pt modelId="{DFB06944-F924-4CED-B734-9DC0DBFDAB56}" type="pres">
      <dgm:prSet presAssocID="{79E131E7-9C3E-4804-B9B2-997B4E1F6852}" presName="CompostProcess" presStyleCnt="0">
        <dgm:presLayoutVars>
          <dgm:dir/>
          <dgm:resizeHandles val="exact"/>
        </dgm:presLayoutVars>
      </dgm:prSet>
      <dgm:spPr/>
    </dgm:pt>
    <dgm:pt modelId="{1D86422A-E82D-4476-8847-CE85CE67BEA7}" type="pres">
      <dgm:prSet presAssocID="{79E131E7-9C3E-4804-B9B2-997B4E1F6852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scene3d>
          <a:camera prst="orthographicFront">
            <a:rot lat="0" lon="0" rev="0"/>
          </a:camera>
          <a:lightRig rig="contrasting" dir="tr">
            <a:rot lat="0" lon="0" rev="1500000"/>
          </a:lightRig>
        </a:scene3d>
        <a:sp3d prstMaterial="metal">
          <a:bevelT w="88900" h="88900"/>
        </a:sp3d>
      </dgm:spPr>
    </dgm:pt>
    <dgm:pt modelId="{E3A173C3-21EF-4A70-9B84-2618278827E4}" type="pres">
      <dgm:prSet presAssocID="{79E131E7-9C3E-4804-B9B2-997B4E1F6852}" presName="linearProcess" presStyleCnt="0"/>
      <dgm:spPr/>
    </dgm:pt>
    <dgm:pt modelId="{6FFBE0F5-9F21-4C4F-992D-64A7BACB9B34}" type="pres">
      <dgm:prSet presAssocID="{CE72098A-B824-4FBA-9220-FA52A3D288FB}" presName="textNode" presStyleLbl="node1" presStyleIdx="0" presStyleCnt="3" custScaleX="145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B0146-4CC7-4EBD-9A07-87BA1CB0164D}" type="pres">
      <dgm:prSet presAssocID="{9F9B0EFF-C55C-4E40-B6A8-0BAFF727A664}" presName="sibTrans" presStyleCnt="0"/>
      <dgm:spPr/>
    </dgm:pt>
    <dgm:pt modelId="{8268E934-2F13-474E-9276-E47AF84E570D}" type="pres">
      <dgm:prSet presAssocID="{44E21AC1-C7C6-4B4D-B2BC-C475994248AD}" presName="textNode" presStyleLbl="node1" presStyleIdx="1" presStyleCnt="3" custScaleX="137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35C75-9800-44E5-9CED-E2C01F63AC8E}" type="pres">
      <dgm:prSet presAssocID="{7AF7B7CE-223E-42A4-ADE7-25A2F2CF0623}" presName="sibTrans" presStyleCnt="0"/>
      <dgm:spPr/>
    </dgm:pt>
    <dgm:pt modelId="{35528333-F7EF-4459-A37C-4862A9B62468}" type="pres">
      <dgm:prSet presAssocID="{492A2D07-6B72-46F4-8AE9-BDE88BFE89AE}" presName="textNode" presStyleLbl="node1" presStyleIdx="2" presStyleCnt="3" custScaleX="141261" custLinFactNeighborX="6233" custLinFactNeighborY="1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08E60E-6B3D-47D9-B533-5C4961EC5B94}" type="presOf" srcId="{44E21AC1-C7C6-4B4D-B2BC-C475994248AD}" destId="{8268E934-2F13-474E-9276-E47AF84E570D}" srcOrd="0" destOrd="0" presId="urn:microsoft.com/office/officeart/2005/8/layout/hProcess9"/>
    <dgm:cxn modelId="{D385080E-C055-4C98-B887-0831DEBFFAE8}" srcId="{79E131E7-9C3E-4804-B9B2-997B4E1F6852}" destId="{492A2D07-6B72-46F4-8AE9-BDE88BFE89AE}" srcOrd="2" destOrd="0" parTransId="{973B1AB6-ABF2-4278-9F8D-36C082AACF33}" sibTransId="{2B56A7B8-AF20-42A4-9601-06F3DBD32828}"/>
    <dgm:cxn modelId="{D635C596-82FA-4985-AE37-0FDA6F453260}" type="presOf" srcId="{79E131E7-9C3E-4804-B9B2-997B4E1F6852}" destId="{DFB06944-F924-4CED-B734-9DC0DBFDAB56}" srcOrd="0" destOrd="0" presId="urn:microsoft.com/office/officeart/2005/8/layout/hProcess9"/>
    <dgm:cxn modelId="{D2A9F2E1-B5F5-401B-BF6F-C34B9105CE80}" srcId="{79E131E7-9C3E-4804-B9B2-997B4E1F6852}" destId="{44E21AC1-C7C6-4B4D-B2BC-C475994248AD}" srcOrd="1" destOrd="0" parTransId="{7F67CC05-0CE8-40D6-926A-8B78975290ED}" sibTransId="{7AF7B7CE-223E-42A4-ADE7-25A2F2CF0623}"/>
    <dgm:cxn modelId="{362D9B27-149A-4B04-8BEE-0E0BD3C882EA}" type="presOf" srcId="{CE72098A-B824-4FBA-9220-FA52A3D288FB}" destId="{6FFBE0F5-9F21-4C4F-992D-64A7BACB9B34}" srcOrd="0" destOrd="0" presId="urn:microsoft.com/office/officeart/2005/8/layout/hProcess9"/>
    <dgm:cxn modelId="{77BDD322-DD7F-4BC2-BB5D-565F8B6909C2}" srcId="{79E131E7-9C3E-4804-B9B2-997B4E1F6852}" destId="{CE72098A-B824-4FBA-9220-FA52A3D288FB}" srcOrd="0" destOrd="0" parTransId="{1461A653-36CE-42E1-86A9-0D6AC70F6341}" sibTransId="{9F9B0EFF-C55C-4E40-B6A8-0BAFF727A664}"/>
    <dgm:cxn modelId="{7A643157-8824-469F-8F43-112DAE1AED79}" type="presOf" srcId="{492A2D07-6B72-46F4-8AE9-BDE88BFE89AE}" destId="{35528333-F7EF-4459-A37C-4862A9B62468}" srcOrd="0" destOrd="0" presId="urn:microsoft.com/office/officeart/2005/8/layout/hProcess9"/>
    <dgm:cxn modelId="{A8C912C4-FAA4-4CD4-A8AC-1C214B68CF6A}" type="presParOf" srcId="{DFB06944-F924-4CED-B734-9DC0DBFDAB56}" destId="{1D86422A-E82D-4476-8847-CE85CE67BEA7}" srcOrd="0" destOrd="0" presId="urn:microsoft.com/office/officeart/2005/8/layout/hProcess9"/>
    <dgm:cxn modelId="{13CD4713-7E42-4CE0-B5B4-00E9DEBFC1F0}" type="presParOf" srcId="{DFB06944-F924-4CED-B734-9DC0DBFDAB56}" destId="{E3A173C3-21EF-4A70-9B84-2618278827E4}" srcOrd="1" destOrd="0" presId="urn:microsoft.com/office/officeart/2005/8/layout/hProcess9"/>
    <dgm:cxn modelId="{D3358E43-6C86-4C99-B165-C26AAA8E2E0D}" type="presParOf" srcId="{E3A173C3-21EF-4A70-9B84-2618278827E4}" destId="{6FFBE0F5-9F21-4C4F-992D-64A7BACB9B34}" srcOrd="0" destOrd="0" presId="urn:microsoft.com/office/officeart/2005/8/layout/hProcess9"/>
    <dgm:cxn modelId="{E59F1634-D4D0-4985-AD64-60987155EB82}" type="presParOf" srcId="{E3A173C3-21EF-4A70-9B84-2618278827E4}" destId="{58CB0146-4CC7-4EBD-9A07-87BA1CB0164D}" srcOrd="1" destOrd="0" presId="urn:microsoft.com/office/officeart/2005/8/layout/hProcess9"/>
    <dgm:cxn modelId="{6D388C67-B2AA-4C49-9C41-4D8E41F355AB}" type="presParOf" srcId="{E3A173C3-21EF-4A70-9B84-2618278827E4}" destId="{8268E934-2F13-474E-9276-E47AF84E570D}" srcOrd="2" destOrd="0" presId="urn:microsoft.com/office/officeart/2005/8/layout/hProcess9"/>
    <dgm:cxn modelId="{6F05F2C9-E719-4893-B9AD-A5ADF9542F05}" type="presParOf" srcId="{E3A173C3-21EF-4A70-9B84-2618278827E4}" destId="{85C35C75-9800-44E5-9CED-E2C01F63AC8E}" srcOrd="3" destOrd="0" presId="urn:microsoft.com/office/officeart/2005/8/layout/hProcess9"/>
    <dgm:cxn modelId="{33BA44C6-8676-41F5-97A1-ADA104F0168F}" type="presParOf" srcId="{E3A173C3-21EF-4A70-9B84-2618278827E4}" destId="{35528333-F7EF-4459-A37C-4862A9B6246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B2C66-D326-4864-9C11-4788654163DF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ABDC90-AEE3-4674-98E1-C368FB540EEA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latin typeface="Arial" pitchFamily="34" charset="0"/>
              <a:cs typeface="Arial" pitchFamily="34" charset="0"/>
            </a:rPr>
            <a:t>ПФО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2D16CA95-D3BC-4E50-A1E9-AB976AB268C0}" type="parTrans" cxnId="{B3657EDB-7A1F-45A2-9EB8-146425A42156}">
      <dgm:prSet/>
      <dgm:spPr/>
      <dgm:t>
        <a:bodyPr/>
        <a:lstStyle/>
        <a:p>
          <a:endParaRPr lang="ru-RU"/>
        </a:p>
      </dgm:t>
    </dgm:pt>
    <dgm:pt modelId="{A296B9E8-0166-4681-8A4F-BA489AF1C648}" type="sibTrans" cxnId="{B3657EDB-7A1F-45A2-9EB8-146425A42156}">
      <dgm:prSet/>
      <dgm:spPr>
        <a:noFill/>
      </dgm:spPr>
      <dgm:t>
        <a:bodyPr/>
        <a:lstStyle/>
        <a:p>
          <a:endParaRPr lang="ru-RU"/>
        </a:p>
      </dgm:t>
    </dgm:pt>
    <dgm:pt modelId="{D310DF3D-230E-417E-8F97-439861CCC89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3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14 место</a:t>
          </a:r>
          <a:endParaRPr lang="ru-RU" sz="3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3E785B-CC93-4F4C-B19C-BA58486F2171}" type="parTrans" cxnId="{4F557395-0918-413A-B1DD-A9A7E3E0A357}">
      <dgm:prSet/>
      <dgm:spPr/>
      <dgm:t>
        <a:bodyPr/>
        <a:lstStyle/>
        <a:p>
          <a:endParaRPr lang="ru-RU"/>
        </a:p>
      </dgm:t>
    </dgm:pt>
    <dgm:pt modelId="{FFCAB549-9D39-481A-AF7C-200D70707811}" type="sibTrans" cxnId="{4F557395-0918-413A-B1DD-A9A7E3E0A357}">
      <dgm:prSet/>
      <dgm:spPr/>
      <dgm:t>
        <a:bodyPr/>
        <a:lstStyle/>
        <a:p>
          <a:endParaRPr lang="ru-RU"/>
        </a:p>
      </dgm:t>
    </dgm:pt>
    <dgm:pt modelId="{F0C3FB07-2021-4AD9-A006-EC933729FCFB}" type="pres">
      <dgm:prSet presAssocID="{E96B2C66-D326-4864-9C11-4788654163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B2A4A8-47FB-40D5-8E67-04BF75D0578A}" type="pres">
      <dgm:prSet presAssocID="{E96B2C66-D326-4864-9C11-4788654163DF}" presName="tSp" presStyleCnt="0"/>
      <dgm:spPr/>
    </dgm:pt>
    <dgm:pt modelId="{70236963-0038-4277-ABD0-32F9E78B9769}" type="pres">
      <dgm:prSet presAssocID="{E96B2C66-D326-4864-9C11-4788654163DF}" presName="bSp" presStyleCnt="0"/>
      <dgm:spPr/>
    </dgm:pt>
    <dgm:pt modelId="{62FE1928-9836-4675-A303-96BDFC36F75F}" type="pres">
      <dgm:prSet presAssocID="{E96B2C66-D326-4864-9C11-4788654163DF}" presName="process" presStyleCnt="0"/>
      <dgm:spPr/>
    </dgm:pt>
    <dgm:pt modelId="{F3A869E6-6D25-443E-87E5-87CFEC9BD353}" type="pres">
      <dgm:prSet presAssocID="{73ABDC90-AEE3-4674-98E1-C368FB540EEA}" presName="composite1" presStyleCnt="0"/>
      <dgm:spPr/>
    </dgm:pt>
    <dgm:pt modelId="{2AB30ECF-6E0E-4F11-AE4B-FCADD61EE165}" type="pres">
      <dgm:prSet presAssocID="{73ABDC90-AEE3-4674-98E1-C368FB540EEA}" presName="dummyNode1" presStyleLbl="node1" presStyleIdx="0" presStyleCnt="1"/>
      <dgm:spPr/>
    </dgm:pt>
    <dgm:pt modelId="{7C60E3B5-1986-4C41-B2E7-22058CF14189}" type="pres">
      <dgm:prSet presAssocID="{73ABDC90-AEE3-4674-98E1-C368FB540EEA}" presName="childNode1" presStyleLbl="bgAcc1" presStyleIdx="0" presStyleCnt="1" custScaleX="252400" custLinFactNeighborX="-17089" custLinFactNeighborY="-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9C57C-61D0-440C-A366-27F7800F3FA1}" type="pres">
      <dgm:prSet presAssocID="{73ABDC90-AEE3-4674-98E1-C368FB540EEA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212EB-A467-4327-970E-5B14F8B2F55F}" type="pres">
      <dgm:prSet presAssocID="{73ABDC90-AEE3-4674-98E1-C368FB540EEA}" presName="parentNode1" presStyleLbl="node1" presStyleIdx="0" presStyleCnt="1" custScaleX="167740" custScaleY="1443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B5BBB-AC50-40AC-98BE-D57094CA24E6}" type="pres">
      <dgm:prSet presAssocID="{73ABDC90-AEE3-4674-98E1-C368FB540EEA}" presName="connSite1" presStyleCnt="0"/>
      <dgm:spPr/>
    </dgm:pt>
  </dgm:ptLst>
  <dgm:cxnLst>
    <dgm:cxn modelId="{4F557395-0918-413A-B1DD-A9A7E3E0A357}" srcId="{73ABDC90-AEE3-4674-98E1-C368FB540EEA}" destId="{D310DF3D-230E-417E-8F97-439861CCC89C}" srcOrd="0" destOrd="0" parTransId="{793E785B-CC93-4F4C-B19C-BA58486F2171}" sibTransId="{FFCAB549-9D39-481A-AF7C-200D70707811}"/>
    <dgm:cxn modelId="{5FD994CB-C48B-4696-9FBF-3116AC9E3408}" type="presOf" srcId="{73ABDC90-AEE3-4674-98E1-C368FB540EEA}" destId="{FA9212EB-A467-4327-970E-5B14F8B2F55F}" srcOrd="0" destOrd="0" presId="urn:microsoft.com/office/officeart/2005/8/layout/hProcess4"/>
    <dgm:cxn modelId="{DFFCE0FE-7FF0-4ABA-973D-032B6A61ED2F}" type="presOf" srcId="{D310DF3D-230E-417E-8F97-439861CCC89C}" destId="{4E59C57C-61D0-440C-A366-27F7800F3FA1}" srcOrd="1" destOrd="0" presId="urn:microsoft.com/office/officeart/2005/8/layout/hProcess4"/>
    <dgm:cxn modelId="{B3657EDB-7A1F-45A2-9EB8-146425A42156}" srcId="{E96B2C66-D326-4864-9C11-4788654163DF}" destId="{73ABDC90-AEE3-4674-98E1-C368FB540EEA}" srcOrd="0" destOrd="0" parTransId="{2D16CA95-D3BC-4E50-A1E9-AB976AB268C0}" sibTransId="{A296B9E8-0166-4681-8A4F-BA489AF1C648}"/>
    <dgm:cxn modelId="{21399E7C-4715-41E9-BD87-12C75B23E4A1}" type="presOf" srcId="{D310DF3D-230E-417E-8F97-439861CCC89C}" destId="{7C60E3B5-1986-4C41-B2E7-22058CF14189}" srcOrd="0" destOrd="0" presId="urn:microsoft.com/office/officeart/2005/8/layout/hProcess4"/>
    <dgm:cxn modelId="{CFCB36A0-1671-4C17-993A-40DCE02D4997}" type="presOf" srcId="{E96B2C66-D326-4864-9C11-4788654163DF}" destId="{F0C3FB07-2021-4AD9-A006-EC933729FCFB}" srcOrd="0" destOrd="0" presId="urn:microsoft.com/office/officeart/2005/8/layout/hProcess4"/>
    <dgm:cxn modelId="{9C108DF7-8910-4E5C-B151-8DD672FAB648}" type="presParOf" srcId="{F0C3FB07-2021-4AD9-A006-EC933729FCFB}" destId="{A8B2A4A8-47FB-40D5-8E67-04BF75D0578A}" srcOrd="0" destOrd="0" presId="urn:microsoft.com/office/officeart/2005/8/layout/hProcess4"/>
    <dgm:cxn modelId="{972E132D-C431-40BF-9B2F-1F77F47F3CA0}" type="presParOf" srcId="{F0C3FB07-2021-4AD9-A006-EC933729FCFB}" destId="{70236963-0038-4277-ABD0-32F9E78B9769}" srcOrd="1" destOrd="0" presId="urn:microsoft.com/office/officeart/2005/8/layout/hProcess4"/>
    <dgm:cxn modelId="{FDA7C113-C432-4866-B9C3-3D21B64F0410}" type="presParOf" srcId="{F0C3FB07-2021-4AD9-A006-EC933729FCFB}" destId="{62FE1928-9836-4675-A303-96BDFC36F75F}" srcOrd="2" destOrd="0" presId="urn:microsoft.com/office/officeart/2005/8/layout/hProcess4"/>
    <dgm:cxn modelId="{FB509BEC-6C3C-4625-9DA9-87C04850C66D}" type="presParOf" srcId="{62FE1928-9836-4675-A303-96BDFC36F75F}" destId="{F3A869E6-6D25-443E-87E5-87CFEC9BD353}" srcOrd="0" destOrd="0" presId="urn:microsoft.com/office/officeart/2005/8/layout/hProcess4"/>
    <dgm:cxn modelId="{BD6DBA03-5F09-47A1-88D4-145CD0BD465C}" type="presParOf" srcId="{F3A869E6-6D25-443E-87E5-87CFEC9BD353}" destId="{2AB30ECF-6E0E-4F11-AE4B-FCADD61EE165}" srcOrd="0" destOrd="0" presId="urn:microsoft.com/office/officeart/2005/8/layout/hProcess4"/>
    <dgm:cxn modelId="{BD5848A2-AEDD-4DD4-A1CC-80E4264FEB1E}" type="presParOf" srcId="{F3A869E6-6D25-443E-87E5-87CFEC9BD353}" destId="{7C60E3B5-1986-4C41-B2E7-22058CF14189}" srcOrd="1" destOrd="0" presId="urn:microsoft.com/office/officeart/2005/8/layout/hProcess4"/>
    <dgm:cxn modelId="{F524CB97-D3E4-4B2C-820A-34B03B7D25B1}" type="presParOf" srcId="{F3A869E6-6D25-443E-87E5-87CFEC9BD353}" destId="{4E59C57C-61D0-440C-A366-27F7800F3FA1}" srcOrd="2" destOrd="0" presId="urn:microsoft.com/office/officeart/2005/8/layout/hProcess4"/>
    <dgm:cxn modelId="{50AE303F-837D-4ABC-9BC4-7CA7ABF773B9}" type="presParOf" srcId="{F3A869E6-6D25-443E-87E5-87CFEC9BD353}" destId="{FA9212EB-A467-4327-970E-5B14F8B2F55F}" srcOrd="3" destOrd="0" presId="urn:microsoft.com/office/officeart/2005/8/layout/hProcess4"/>
    <dgm:cxn modelId="{A5B5D5FB-2B2C-4F40-8C46-457C4179F543}" type="presParOf" srcId="{F3A869E6-6D25-443E-87E5-87CFEC9BD353}" destId="{7FCB5BBB-AC50-40AC-98BE-D57094CA24E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B2021-BE59-4A42-8542-D28705542714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5BF23A-9BC9-48A3-A9DE-EEA993272E3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800" b="1" dirty="0" smtClean="0">
              <a:latin typeface="Arial" pitchFamily="34" charset="0"/>
              <a:cs typeface="Arial" pitchFamily="34" charset="0"/>
            </a:rPr>
            <a:t>Поступило 813,5 млн. рублей</a:t>
          </a:r>
          <a:endParaRPr lang="ru-RU" sz="2800" b="1" dirty="0">
            <a:latin typeface="Arial" pitchFamily="34" charset="0"/>
            <a:cs typeface="Arial" pitchFamily="34" charset="0"/>
          </a:endParaRPr>
        </a:p>
      </dgm:t>
    </dgm:pt>
    <dgm:pt modelId="{4ABC34B3-6FFD-4198-BEAA-7F1F3517DEEF}" type="parTrans" cxnId="{C728CA87-69ED-4E0D-9FAD-DDFBDC69173E}">
      <dgm:prSet/>
      <dgm:spPr/>
      <dgm:t>
        <a:bodyPr/>
        <a:lstStyle/>
        <a:p>
          <a:pPr algn="ctr"/>
          <a:endParaRPr lang="ru-RU"/>
        </a:p>
      </dgm:t>
    </dgm:pt>
    <dgm:pt modelId="{DD47FEA4-E925-4CDE-BB13-8387A0560B15}" type="sibTrans" cxnId="{C728CA87-69ED-4E0D-9FAD-DDFBDC69173E}">
      <dgm:prSet/>
      <dgm:spPr/>
      <dgm:t>
        <a:bodyPr/>
        <a:lstStyle/>
        <a:p>
          <a:pPr algn="ctr"/>
          <a:endParaRPr lang="ru-RU"/>
        </a:p>
      </dgm:t>
    </dgm:pt>
    <dgm:pt modelId="{B52EFAC1-200F-44FD-924F-52AA71EF8E6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latin typeface="Arial" pitchFamily="34" charset="0"/>
              <a:cs typeface="Arial" pitchFamily="34" charset="0"/>
            </a:rPr>
            <a:t>План выполнен на 92,2%</a:t>
          </a:r>
        </a:p>
        <a:p>
          <a:pPr algn="ctr"/>
          <a:r>
            <a:rPr lang="ru-RU" sz="14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i="1" dirty="0" err="1" smtClean="0">
              <a:latin typeface="Arial" pitchFamily="34" charset="0"/>
              <a:cs typeface="Arial" pitchFamily="34" charset="0"/>
            </a:rPr>
            <a:t>Мари-Турекский</a:t>
          </a:r>
          <a:r>
            <a:rPr lang="ru-RU" sz="1400" b="1" i="1" dirty="0" smtClean="0">
              <a:latin typeface="Arial" pitchFamily="34" charset="0"/>
              <a:cs typeface="Arial" pitchFamily="34" charset="0"/>
            </a:rPr>
            <a:t> район – 96,3% </a:t>
          </a:r>
        </a:p>
        <a:p>
          <a:pPr algn="ctr"/>
          <a:r>
            <a:rPr lang="ru-RU" sz="1400" b="1" i="1" dirty="0" err="1" smtClean="0">
              <a:latin typeface="Arial" pitchFamily="34" charset="0"/>
              <a:cs typeface="Arial" pitchFamily="34" charset="0"/>
            </a:rPr>
            <a:t>Моркинский</a:t>
          </a:r>
          <a:r>
            <a:rPr lang="ru-RU" sz="1400" b="1" i="1" dirty="0" smtClean="0">
              <a:latin typeface="Arial" pitchFamily="34" charset="0"/>
              <a:cs typeface="Arial" pitchFamily="34" charset="0"/>
            </a:rPr>
            <a:t> район – 99,4%</a:t>
          </a:r>
        </a:p>
        <a:p>
          <a:pPr algn="ctr"/>
          <a:r>
            <a:rPr lang="ru-RU" sz="1400" b="1" i="1" dirty="0" err="1" smtClean="0">
              <a:latin typeface="Arial" pitchFamily="34" charset="0"/>
              <a:cs typeface="Arial" pitchFamily="34" charset="0"/>
            </a:rPr>
            <a:t>Новоторъяльский</a:t>
          </a:r>
          <a:r>
            <a:rPr lang="ru-RU" sz="1400" b="1" i="1" dirty="0" smtClean="0">
              <a:latin typeface="Arial" pitchFamily="34" charset="0"/>
              <a:cs typeface="Arial" pitchFamily="34" charset="0"/>
            </a:rPr>
            <a:t> район – 94,2%</a:t>
          </a:r>
        </a:p>
        <a:p>
          <a:pPr algn="ctr"/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Советский район – 92,9%</a:t>
          </a:r>
        </a:p>
        <a:p>
          <a:pPr algn="ctr"/>
          <a:r>
            <a:rPr lang="ru-RU" sz="1400" b="1" i="1" dirty="0" err="1" smtClean="0">
              <a:latin typeface="Arial" pitchFamily="34" charset="0"/>
              <a:cs typeface="Arial" pitchFamily="34" charset="0"/>
            </a:rPr>
            <a:t>Юринский</a:t>
          </a:r>
          <a:r>
            <a:rPr lang="ru-RU" sz="1400" b="1" i="1" dirty="0" smtClean="0">
              <a:latin typeface="Arial" pitchFamily="34" charset="0"/>
              <a:cs typeface="Arial" pitchFamily="34" charset="0"/>
            </a:rPr>
            <a:t> район – 52,2%</a:t>
          </a:r>
        </a:p>
        <a:p>
          <a:pPr algn="ctr"/>
          <a:r>
            <a:rPr lang="ru-RU" sz="1400" b="1" i="1" dirty="0" smtClean="0">
              <a:latin typeface="Arial" pitchFamily="34" charset="0"/>
              <a:cs typeface="Arial" pitchFamily="34" charset="0"/>
            </a:rPr>
            <a:t>г.Йошкар-Ола – 92,4%</a:t>
          </a:r>
        </a:p>
        <a:p>
          <a:pPr algn="ctr"/>
          <a:r>
            <a:rPr lang="ru-RU" sz="1400" b="1" i="1" dirty="0" smtClean="0">
              <a:latin typeface="Arial" pitchFamily="34" charset="0"/>
              <a:cs typeface="Arial" pitchFamily="34" charset="0"/>
            </a:rPr>
            <a:t>г.Волжск – 61,4%</a:t>
          </a:r>
        </a:p>
        <a:p>
          <a:pPr algn="ctr"/>
          <a:r>
            <a:rPr lang="ru-RU" sz="1400" b="1" i="1" dirty="0" smtClean="0">
              <a:latin typeface="Arial" pitchFamily="34" charset="0"/>
              <a:cs typeface="Arial" pitchFamily="34" charset="0"/>
            </a:rPr>
            <a:t>г.Козьмодемьянск – 52,0%</a:t>
          </a:r>
        </a:p>
        <a:p>
          <a:pPr algn="ctr"/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349FE7A1-F858-4642-BF0C-9DEB02100F0E}" type="parTrans" cxnId="{7B156F92-AC89-4334-912A-CCE06B8DF679}">
      <dgm:prSet/>
      <dgm:spPr/>
      <dgm:t>
        <a:bodyPr/>
        <a:lstStyle/>
        <a:p>
          <a:pPr algn="ctr"/>
          <a:endParaRPr lang="ru-RU"/>
        </a:p>
      </dgm:t>
    </dgm:pt>
    <dgm:pt modelId="{1251CD39-C164-431F-8C34-25CE188D0F88}" type="sibTrans" cxnId="{7B156F92-AC89-4334-912A-CCE06B8DF679}">
      <dgm:prSet/>
      <dgm:spPr/>
      <dgm:t>
        <a:bodyPr/>
        <a:lstStyle/>
        <a:p>
          <a:pPr algn="ctr"/>
          <a:endParaRPr lang="ru-RU"/>
        </a:p>
      </dgm:t>
    </dgm:pt>
    <dgm:pt modelId="{1BABF151-1D26-44FD-BD9E-B13191C1882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200" b="1" dirty="0" smtClean="0">
              <a:latin typeface="Arial" pitchFamily="34" charset="0"/>
              <a:cs typeface="Arial" pitchFamily="34" charset="0"/>
            </a:rPr>
            <a:t>Темп роста – 107,7%</a:t>
          </a:r>
          <a:endParaRPr lang="ru-RU" sz="3200" b="1" dirty="0">
            <a:latin typeface="Arial" pitchFamily="34" charset="0"/>
            <a:cs typeface="Arial" pitchFamily="34" charset="0"/>
          </a:endParaRPr>
        </a:p>
      </dgm:t>
    </dgm:pt>
    <dgm:pt modelId="{E50DE713-36FE-45D7-A07C-B7FC9016AF63}" type="parTrans" cxnId="{6F6A2434-A213-4C1D-89DD-8D747A309419}">
      <dgm:prSet/>
      <dgm:spPr/>
      <dgm:t>
        <a:bodyPr/>
        <a:lstStyle/>
        <a:p>
          <a:pPr algn="ctr"/>
          <a:endParaRPr lang="ru-RU"/>
        </a:p>
      </dgm:t>
    </dgm:pt>
    <dgm:pt modelId="{0068DC6E-C731-4D21-BDD8-CA42070CC282}" type="sibTrans" cxnId="{6F6A2434-A213-4C1D-89DD-8D747A309419}">
      <dgm:prSet/>
      <dgm:spPr/>
      <dgm:t>
        <a:bodyPr/>
        <a:lstStyle/>
        <a:p>
          <a:pPr algn="ctr"/>
          <a:endParaRPr lang="ru-RU"/>
        </a:p>
      </dgm:t>
    </dgm:pt>
    <dgm:pt modelId="{582CF517-0E17-4F14-82A0-B5A7606C9F17}" type="pres">
      <dgm:prSet presAssocID="{854B2021-BE59-4A42-8542-D287055427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B0DFA0-99AE-4EA3-A586-9F19A378E683}" type="pres">
      <dgm:prSet presAssocID="{854B2021-BE59-4A42-8542-D28705542714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6AA944C6-F5A4-4144-9882-B6B46E282528}" type="pres">
      <dgm:prSet presAssocID="{854B2021-BE59-4A42-8542-D2870554271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76BB3-F968-40FF-B352-8EA54CA1F1C7}" type="pres">
      <dgm:prSet presAssocID="{854B2021-BE59-4A42-8542-D28705542714}" presName="ThreeNodes_2" presStyleLbl="node1" presStyleIdx="1" presStyleCnt="3" custScaleY="183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2FBE5-9B7A-400F-B839-8D969D1F432A}" type="pres">
      <dgm:prSet presAssocID="{854B2021-BE59-4A42-8542-D28705542714}" presName="ThreeNodes_3" presStyleLbl="node1" presStyleIdx="2" presStyleCnt="3" custScaleY="65626" custLinFactNeighborX="906" custLinFactNeighborY="-5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ECE67-8A82-465E-886D-423A097A216D}" type="pres">
      <dgm:prSet presAssocID="{854B2021-BE59-4A42-8542-D28705542714}" presName="ThreeConn_1-2" presStyleLbl="fgAccFollowNode1" presStyleIdx="0" presStyleCnt="2" custLinFactNeighborX="-32340" custLinFactNeighborY="-37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B4975-00C2-4691-8010-D6686BAA2EB6}" type="pres">
      <dgm:prSet presAssocID="{854B2021-BE59-4A42-8542-D28705542714}" presName="ThreeConn_2-3" presStyleLbl="fgAccFollowNode1" presStyleIdx="1" presStyleCnt="2" custLinFactNeighborX="-3840" custLinFactNeighborY="21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D4627-F1C6-454D-8267-67E43E3C5953}" type="pres">
      <dgm:prSet presAssocID="{854B2021-BE59-4A42-8542-D2870554271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FDFCF-F59C-4E02-AD3A-B3F738E4B2FC}" type="pres">
      <dgm:prSet presAssocID="{854B2021-BE59-4A42-8542-D2870554271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21F13-4B34-4A32-AF99-7F21455EB4EC}" type="pres">
      <dgm:prSet presAssocID="{854B2021-BE59-4A42-8542-D2870554271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BFEA1B-130E-47C7-93C0-79C820FD241D}" type="presOf" srcId="{BE5BF23A-9BC9-48A3-A9DE-EEA993272E3B}" destId="{6AA944C6-F5A4-4144-9882-B6B46E282528}" srcOrd="0" destOrd="0" presId="urn:microsoft.com/office/officeart/2005/8/layout/vProcess5"/>
    <dgm:cxn modelId="{F33BB0FF-E0DA-4A01-9F66-62DD79542986}" type="presOf" srcId="{1BABF151-1D26-44FD-BD9E-B13191C18822}" destId="{16121F13-4B34-4A32-AF99-7F21455EB4EC}" srcOrd="1" destOrd="0" presId="urn:microsoft.com/office/officeart/2005/8/layout/vProcess5"/>
    <dgm:cxn modelId="{4555896A-06FE-4F1C-BA2B-DFF195F865D3}" type="presOf" srcId="{1BABF151-1D26-44FD-BD9E-B13191C18822}" destId="{7752FBE5-9B7A-400F-B839-8D969D1F432A}" srcOrd="0" destOrd="0" presId="urn:microsoft.com/office/officeart/2005/8/layout/vProcess5"/>
    <dgm:cxn modelId="{A4944EEF-B592-46F4-9092-704CBCC59768}" type="presOf" srcId="{B52EFAC1-200F-44FD-924F-52AA71EF8E6F}" destId="{602FDFCF-F59C-4E02-AD3A-B3F738E4B2FC}" srcOrd="1" destOrd="0" presId="urn:microsoft.com/office/officeart/2005/8/layout/vProcess5"/>
    <dgm:cxn modelId="{C2C840CC-BDE4-4590-B5C8-8D7708CAA9AA}" type="presOf" srcId="{1251CD39-C164-431F-8C34-25CE188D0F88}" destId="{FEFB4975-00C2-4691-8010-D6686BAA2EB6}" srcOrd="0" destOrd="0" presId="urn:microsoft.com/office/officeart/2005/8/layout/vProcess5"/>
    <dgm:cxn modelId="{7B156F92-AC89-4334-912A-CCE06B8DF679}" srcId="{854B2021-BE59-4A42-8542-D28705542714}" destId="{B52EFAC1-200F-44FD-924F-52AA71EF8E6F}" srcOrd="1" destOrd="0" parTransId="{349FE7A1-F858-4642-BF0C-9DEB02100F0E}" sibTransId="{1251CD39-C164-431F-8C34-25CE188D0F88}"/>
    <dgm:cxn modelId="{C728CA87-69ED-4E0D-9FAD-DDFBDC69173E}" srcId="{854B2021-BE59-4A42-8542-D28705542714}" destId="{BE5BF23A-9BC9-48A3-A9DE-EEA993272E3B}" srcOrd="0" destOrd="0" parTransId="{4ABC34B3-6FFD-4198-BEAA-7F1F3517DEEF}" sibTransId="{DD47FEA4-E925-4CDE-BB13-8387A0560B15}"/>
    <dgm:cxn modelId="{ADF6832C-6E40-4551-9721-302429D057F5}" type="presOf" srcId="{BE5BF23A-9BC9-48A3-A9DE-EEA993272E3B}" destId="{467D4627-F1C6-454D-8267-67E43E3C5953}" srcOrd="1" destOrd="0" presId="urn:microsoft.com/office/officeart/2005/8/layout/vProcess5"/>
    <dgm:cxn modelId="{87DA84F2-FA59-4192-A10E-158F8A9FDE3A}" type="presOf" srcId="{B52EFAC1-200F-44FD-924F-52AA71EF8E6F}" destId="{21F76BB3-F968-40FF-B352-8EA54CA1F1C7}" srcOrd="0" destOrd="0" presId="urn:microsoft.com/office/officeart/2005/8/layout/vProcess5"/>
    <dgm:cxn modelId="{C54DC2E0-9861-4BA4-AC23-20275D6DEBBD}" type="presOf" srcId="{854B2021-BE59-4A42-8542-D28705542714}" destId="{582CF517-0E17-4F14-82A0-B5A7606C9F17}" srcOrd="0" destOrd="0" presId="urn:microsoft.com/office/officeart/2005/8/layout/vProcess5"/>
    <dgm:cxn modelId="{6F6A2434-A213-4C1D-89DD-8D747A309419}" srcId="{854B2021-BE59-4A42-8542-D28705542714}" destId="{1BABF151-1D26-44FD-BD9E-B13191C18822}" srcOrd="2" destOrd="0" parTransId="{E50DE713-36FE-45D7-A07C-B7FC9016AF63}" sibTransId="{0068DC6E-C731-4D21-BDD8-CA42070CC282}"/>
    <dgm:cxn modelId="{DBD6429F-2890-48F9-BBF8-41DA0A839E1A}" type="presOf" srcId="{DD47FEA4-E925-4CDE-BB13-8387A0560B15}" destId="{DFCECE67-8A82-465E-886D-423A097A216D}" srcOrd="0" destOrd="0" presId="urn:microsoft.com/office/officeart/2005/8/layout/vProcess5"/>
    <dgm:cxn modelId="{EAC598BB-6140-4180-AA2D-E9DBCCAEA2A7}" type="presParOf" srcId="{582CF517-0E17-4F14-82A0-B5A7606C9F17}" destId="{9BB0DFA0-99AE-4EA3-A586-9F19A378E683}" srcOrd="0" destOrd="0" presId="urn:microsoft.com/office/officeart/2005/8/layout/vProcess5"/>
    <dgm:cxn modelId="{D05B2B68-617B-4EAB-9716-B4041AC85436}" type="presParOf" srcId="{582CF517-0E17-4F14-82A0-B5A7606C9F17}" destId="{6AA944C6-F5A4-4144-9882-B6B46E282528}" srcOrd="1" destOrd="0" presId="urn:microsoft.com/office/officeart/2005/8/layout/vProcess5"/>
    <dgm:cxn modelId="{78771211-EEF5-4132-AECC-095D4834BD15}" type="presParOf" srcId="{582CF517-0E17-4F14-82A0-B5A7606C9F17}" destId="{21F76BB3-F968-40FF-B352-8EA54CA1F1C7}" srcOrd="2" destOrd="0" presId="urn:microsoft.com/office/officeart/2005/8/layout/vProcess5"/>
    <dgm:cxn modelId="{8468DE55-878B-42DA-8522-F31F795E7D7E}" type="presParOf" srcId="{582CF517-0E17-4F14-82A0-B5A7606C9F17}" destId="{7752FBE5-9B7A-400F-B839-8D969D1F432A}" srcOrd="3" destOrd="0" presId="urn:microsoft.com/office/officeart/2005/8/layout/vProcess5"/>
    <dgm:cxn modelId="{C4724577-2D93-4788-BB1F-5E4BEFE42FEB}" type="presParOf" srcId="{582CF517-0E17-4F14-82A0-B5A7606C9F17}" destId="{DFCECE67-8A82-465E-886D-423A097A216D}" srcOrd="4" destOrd="0" presId="urn:microsoft.com/office/officeart/2005/8/layout/vProcess5"/>
    <dgm:cxn modelId="{BA0F617D-1744-4E42-B412-71AEA3E296F2}" type="presParOf" srcId="{582CF517-0E17-4F14-82A0-B5A7606C9F17}" destId="{FEFB4975-00C2-4691-8010-D6686BAA2EB6}" srcOrd="5" destOrd="0" presId="urn:microsoft.com/office/officeart/2005/8/layout/vProcess5"/>
    <dgm:cxn modelId="{89C5AC77-DC07-43C9-B37A-86872ECD39A1}" type="presParOf" srcId="{582CF517-0E17-4F14-82A0-B5A7606C9F17}" destId="{467D4627-F1C6-454D-8267-67E43E3C5953}" srcOrd="6" destOrd="0" presId="urn:microsoft.com/office/officeart/2005/8/layout/vProcess5"/>
    <dgm:cxn modelId="{2DA26FD1-A461-4E86-B0B3-48DD2F7460C1}" type="presParOf" srcId="{582CF517-0E17-4F14-82A0-B5A7606C9F17}" destId="{602FDFCF-F59C-4E02-AD3A-B3F738E4B2FC}" srcOrd="7" destOrd="0" presId="urn:microsoft.com/office/officeart/2005/8/layout/vProcess5"/>
    <dgm:cxn modelId="{245D0BAF-28D0-4282-8F66-44FC28296A49}" type="presParOf" srcId="{582CF517-0E17-4F14-82A0-B5A7606C9F17}" destId="{16121F13-4B34-4A32-AF99-7F21455EB4E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6422A-E82D-4476-8847-CE85CE67BEA7}">
      <dsp:nvSpPr>
        <dsp:cNvPr id="0" name=""/>
        <dsp:cNvSpPr/>
      </dsp:nvSpPr>
      <dsp:spPr>
        <a:xfrm>
          <a:off x="631870" y="0"/>
          <a:ext cx="7161195" cy="2520280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r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FBE0F5-9F21-4C4F-992D-64A7BACB9B34}">
      <dsp:nvSpPr>
        <dsp:cNvPr id="0" name=""/>
        <dsp:cNvSpPr/>
      </dsp:nvSpPr>
      <dsp:spPr>
        <a:xfrm>
          <a:off x="2254" y="756084"/>
          <a:ext cx="2672589" cy="100811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за 2017 год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20 468,6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>
        <a:off x="51466" y="805296"/>
        <a:ext cx="2574165" cy="909688"/>
      </dsp:txXfrm>
    </dsp:sp>
    <dsp:sp modelId="{8268E934-2F13-474E-9276-E47AF84E570D}">
      <dsp:nvSpPr>
        <dsp:cNvPr id="0" name=""/>
        <dsp:cNvSpPr/>
      </dsp:nvSpPr>
      <dsp:spPr>
        <a:xfrm>
          <a:off x="2981317" y="756084"/>
          <a:ext cx="2537324" cy="100811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Поступило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за 2018 год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19 758,4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>
        <a:off x="3030529" y="805296"/>
        <a:ext cx="2438900" cy="909688"/>
      </dsp:txXfrm>
    </dsp:sp>
    <dsp:sp modelId="{35528333-F7EF-4459-A37C-4862A9B62468}">
      <dsp:nvSpPr>
        <dsp:cNvPr id="0" name=""/>
        <dsp:cNvSpPr/>
      </dsp:nvSpPr>
      <dsp:spPr>
        <a:xfrm>
          <a:off x="5827370" y="770086"/>
          <a:ext cx="2597565" cy="1008112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- 710,2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96,5%</a:t>
          </a:r>
        </a:p>
      </dsp:txBody>
      <dsp:txXfrm>
        <a:off x="5876582" y="819298"/>
        <a:ext cx="2499141" cy="909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0E3B5-1986-4C41-B2E7-22058CF14189}">
      <dsp:nvSpPr>
        <dsp:cNvPr id="0" name=""/>
        <dsp:cNvSpPr/>
      </dsp:nvSpPr>
      <dsp:spPr>
        <a:xfrm>
          <a:off x="1675557" y="713238"/>
          <a:ext cx="4690227" cy="1532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14 место</a:t>
          </a:r>
          <a:endParaRPr lang="ru-RU" sz="3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10828" y="748509"/>
        <a:ext cx="4619685" cy="1133697"/>
      </dsp:txXfrm>
    </dsp:sp>
    <dsp:sp modelId="{FA9212EB-A467-4327-970E-5B14F8B2F55F}">
      <dsp:nvSpPr>
        <dsp:cNvPr id="0" name=""/>
        <dsp:cNvSpPr/>
      </dsp:nvSpPr>
      <dsp:spPr>
        <a:xfrm>
          <a:off x="3262589" y="1783444"/>
          <a:ext cx="2770694" cy="9480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latin typeface="Arial" pitchFamily="34" charset="0"/>
              <a:cs typeface="Arial" pitchFamily="34" charset="0"/>
            </a:rPr>
            <a:t>ПФО</a:t>
          </a:r>
          <a:endParaRPr lang="ru-RU" sz="5600" b="1" kern="1200" dirty="0">
            <a:latin typeface="Arial" pitchFamily="34" charset="0"/>
            <a:cs typeface="Arial" pitchFamily="34" charset="0"/>
          </a:endParaRPr>
        </a:p>
      </dsp:txBody>
      <dsp:txXfrm>
        <a:off x="3290357" y="1811212"/>
        <a:ext cx="2715158" cy="892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944C6-F5A4-4144-9882-B6B46E282528}">
      <dsp:nvSpPr>
        <dsp:cNvPr id="0" name=""/>
        <dsp:cNvSpPr/>
      </dsp:nvSpPr>
      <dsp:spPr>
        <a:xfrm>
          <a:off x="0" y="0"/>
          <a:ext cx="7315746" cy="14857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itchFamily="34" charset="0"/>
              <a:cs typeface="Arial" pitchFamily="34" charset="0"/>
            </a:rPr>
            <a:t>Поступило 813,5 млн. рублей</a:t>
          </a:r>
          <a:endParaRPr lang="ru-RU" sz="2800" b="1" kern="1200" dirty="0">
            <a:latin typeface="Arial" pitchFamily="34" charset="0"/>
            <a:cs typeface="Arial" pitchFamily="34" charset="0"/>
          </a:endParaRPr>
        </a:p>
      </dsp:txBody>
      <dsp:txXfrm>
        <a:off x="43517" y="43517"/>
        <a:ext cx="5712475" cy="1398743"/>
      </dsp:txXfrm>
    </dsp:sp>
    <dsp:sp modelId="{21F76BB3-F968-40FF-B352-8EA54CA1F1C7}">
      <dsp:nvSpPr>
        <dsp:cNvPr id="0" name=""/>
        <dsp:cNvSpPr/>
      </dsp:nvSpPr>
      <dsp:spPr>
        <a:xfrm>
          <a:off x="645506" y="1110955"/>
          <a:ext cx="7315746" cy="27306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План выполнен на 92,2%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i="1" kern="1200" dirty="0" err="1" smtClean="0">
              <a:latin typeface="Arial" pitchFamily="34" charset="0"/>
              <a:cs typeface="Arial" pitchFamily="34" charset="0"/>
            </a:rPr>
            <a:t>Мари-Турекский</a:t>
          </a: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 район – 96,3%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latin typeface="Arial" pitchFamily="34" charset="0"/>
              <a:cs typeface="Arial" pitchFamily="34" charset="0"/>
            </a:rPr>
            <a:t>Моркинский</a:t>
          </a: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 район – 99,4%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latin typeface="Arial" pitchFamily="34" charset="0"/>
              <a:cs typeface="Arial" pitchFamily="34" charset="0"/>
            </a:rPr>
            <a:t>Новоторъяльский</a:t>
          </a: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 район – 94,2%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Советский район – 92,9%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err="1" smtClean="0">
              <a:latin typeface="Arial" pitchFamily="34" charset="0"/>
              <a:cs typeface="Arial" pitchFamily="34" charset="0"/>
            </a:rPr>
            <a:t>Юринский</a:t>
          </a: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 район – 52,2%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г.Йошкар-Ола – 92,4%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г.Волжск – 61,4%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Arial" pitchFamily="34" charset="0"/>
              <a:cs typeface="Arial" pitchFamily="34" charset="0"/>
            </a:rPr>
            <a:t>г.Козьмодемьянск – 52,0%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725485" y="1190934"/>
        <a:ext cx="5544525" cy="2570722"/>
      </dsp:txXfrm>
    </dsp:sp>
    <dsp:sp modelId="{7752FBE5-9B7A-400F-B839-8D969D1F432A}">
      <dsp:nvSpPr>
        <dsp:cNvPr id="0" name=""/>
        <dsp:cNvSpPr/>
      </dsp:nvSpPr>
      <dsp:spPr>
        <a:xfrm>
          <a:off x="1291013" y="3643339"/>
          <a:ext cx="7315746" cy="9750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" pitchFamily="34" charset="0"/>
              <a:cs typeface="Arial" pitchFamily="34" charset="0"/>
            </a:rPr>
            <a:t>Темп роста – 107,7%</a:t>
          </a:r>
          <a:endParaRPr lang="ru-RU" sz="3200" b="1" kern="1200" dirty="0">
            <a:latin typeface="Arial" pitchFamily="34" charset="0"/>
            <a:cs typeface="Arial" pitchFamily="34" charset="0"/>
          </a:endParaRPr>
        </a:p>
      </dsp:txBody>
      <dsp:txXfrm>
        <a:off x="1319571" y="3671897"/>
        <a:ext cx="5647367" cy="917940"/>
      </dsp:txXfrm>
    </dsp:sp>
    <dsp:sp modelId="{DFCECE67-8A82-465E-886D-423A097A216D}">
      <dsp:nvSpPr>
        <dsp:cNvPr id="0" name=""/>
        <dsp:cNvSpPr/>
      </dsp:nvSpPr>
      <dsp:spPr>
        <a:xfrm>
          <a:off x="6037665" y="763783"/>
          <a:ext cx="965755" cy="96575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54960" y="763783"/>
        <a:ext cx="531165" cy="726731"/>
      </dsp:txXfrm>
    </dsp:sp>
    <dsp:sp modelId="{FEFB4975-00C2-4691-8010-D6686BAA2EB6}">
      <dsp:nvSpPr>
        <dsp:cNvPr id="0" name=""/>
        <dsp:cNvSpPr/>
      </dsp:nvSpPr>
      <dsp:spPr>
        <a:xfrm>
          <a:off x="6958412" y="3055140"/>
          <a:ext cx="965755" cy="96575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75707" y="3055140"/>
        <a:ext cx="531165" cy="726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35B9-F85B-427A-B4C9-DB3DCBBBDDAE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2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2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CB875-3C23-44FE-9392-7D83004E7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05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0" y="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2" y="4721662"/>
            <a:ext cx="5409562" cy="44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912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0" y="9444912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0" tIns="45625" rIns="91250" bIns="456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5C9285-68B8-454E-9E58-5CDEC9938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30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962A6EB7-9011-4576-96E1-6A662A41C5F1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 defTabSz="912813"/>
              <a:t>2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955" name="Rectangle 7"/>
          <p:cNvSpPr txBox="1">
            <a:spLocks noGrp="1" noChangeArrowheads="1"/>
          </p:cNvSpPr>
          <p:nvPr/>
        </p:nvSpPr>
        <p:spPr bwMode="auto">
          <a:xfrm>
            <a:off x="3829010" y="944491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8ECA619E-14CD-44AC-9B42-C314B33099DF}" type="slidenum">
              <a:rPr lang="ru-RU" altLang="ru-RU" sz="1200" b="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ru-RU" altLang="ru-RU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/>
            <a:fld id="{D639CFF4-B2B8-4012-8483-0D3018D0E8F1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 defTabSz="912813"/>
              <a:t>3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829010" y="9444911"/>
            <a:ext cx="2930574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fld id="{2D1F4B22-5457-4946-9E47-8306869DD26E}" type="slidenum">
              <a:rPr lang="ru-RU" altLang="ru-RU" sz="1200" b="0">
                <a:solidFill>
                  <a:srgbClr val="000000"/>
                </a:solidFill>
                <a:latin typeface="Arial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ru-RU" altLang="ru-RU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00B2D6-5DF6-462D-9E5F-2C4ACFF6AC29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32A043-6791-4325-A52D-0010741CFCB5}" type="slidenum">
              <a:rPr lang="ru-RU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07B9D-E7E7-46AD-A9FB-217580EA91C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C9285-68B8-454E-9E58-5CDEC9938BC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DE3E-3095-480A-B543-92CF2292A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3423-008B-47FF-8404-1DB029A2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5D0A2-29F8-45F2-A3CB-F125A9EB7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820-9509-4DCA-9330-2C125541C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4F74-3C22-407A-806D-5DDC376E09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1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0C68-C437-460F-B29D-FC41E9C3D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F673-5C9B-4B3B-A686-9E65F2DCA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8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BAC-70C4-45DF-AC0B-B03181E5E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E03-E505-40EF-8880-7B4B0F494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5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2A19-D55B-446E-A413-634A6037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299-484C-4A12-A497-17E6F7C484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6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FA9B-9FFA-424C-B49B-6D1A00E1F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43A3-29E5-409F-A0D0-75208B597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75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2DB7-7284-4B60-9850-875B904D1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56BC-8448-4306-8527-6A56F2C0C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6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C16F-CD38-4A47-ACAF-421683A13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F-814F-4CFE-B00E-77429DDB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1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4073-EF11-4E9B-8583-97D6FA7DB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B863-8B24-46CF-B6AA-47222A607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EDEE-EF41-43FD-89A0-9FA737A2F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A344-274E-47BA-98E7-B46391B792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B6A9-9C9D-455C-8D29-86EDE9974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73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A01A-8C96-4637-BC5F-E22F577B7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428C-0501-4002-8C95-321141649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24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F52A-0635-4DCC-A218-F596F2C1C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519-3721-4E34-811E-6E9D62A5F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68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820-9509-4DCA-9330-2C125541C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4F74-3C22-407A-806D-5DDC376E09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47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0C68-C437-460F-B29D-FC41E9C3D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F673-5C9B-4B3B-A686-9E65F2DCA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75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BAC-70C4-45DF-AC0B-B03181E5E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E03-E505-40EF-8880-7B4B0F494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48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2A19-D55B-446E-A413-634A6037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299-484C-4A12-A497-17E6F7C484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45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FA9B-9FFA-424C-B49B-6D1A00E1F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43A3-29E5-409F-A0D0-75208B597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30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2DB7-7284-4B60-9850-875B904D1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56BC-8448-4306-8527-6A56F2C0C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3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C16F-CD38-4A47-ACAF-421683A13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F-814F-4CFE-B00E-77429DDB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3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AA55-CDAF-4BE8-A30D-8D547CAE8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4073-EF11-4E9B-8583-97D6FA7DB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B863-8B24-46CF-B6AA-47222A607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60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A344-274E-47BA-98E7-B46391B792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B6A9-9C9D-455C-8D29-86EDE9974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401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A01A-8C96-4637-BC5F-E22F577B7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428C-0501-4002-8C95-321141649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92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F52A-0635-4DCC-A218-F596F2C1C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519-3721-4E34-811E-6E9D62A5F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57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EC726-59C8-4177-9EA4-A53C0B179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820-9509-4DCA-9330-2C125541CF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64F74-3C22-407A-806D-5DDC376E09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19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0C68-C437-460F-B29D-FC41E9C3D3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F673-5C9B-4B3B-A686-9E65F2DCA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88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CBBAC-70C4-45DF-AC0B-B03181E5EE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E03-E505-40EF-8880-7B4B0F494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52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2A19-D55B-446E-A413-634A603713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3299-484C-4A12-A497-17E6F7C484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6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FA9B-9FFA-424C-B49B-6D1A00E1FD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43A3-29E5-409F-A0D0-75208B597A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7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8AE0-3DBE-4FBB-B135-BA228981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2DB7-7284-4B60-9850-875B904D1B1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56BC-8448-4306-8527-6A56F2C0C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6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C16F-CD38-4A47-ACAF-421683A13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059F-814F-4CFE-B00E-77429DDB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13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4073-EF11-4E9B-8583-97D6FA7DB0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B863-8B24-46CF-B6AA-47222A6070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473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A344-274E-47BA-98E7-B46391B792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FB6A9-9C9D-455C-8D29-86EDE99746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73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A01A-8C96-4637-BC5F-E22F577B7B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9428C-0501-4002-8C95-3211416499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247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F52A-0635-4DCC-A218-F596F2C1C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519-3721-4E34-811E-6E9D62A5F2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6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8524-97E3-4AEF-933E-BC97D0957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5A60-52DD-4161-AD9D-F931FF764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A303-E43A-415F-8F19-22442D7A4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B992-E049-4623-90A5-962527570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2250"/>
            <a:ext cx="2133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69DF1A7-E354-4B80-BDA4-48D9B5455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88" r:id="rId1"/>
    <p:sldLayoutId id="2147487089" r:id="rId2"/>
    <p:sldLayoutId id="2147487090" r:id="rId3"/>
    <p:sldLayoutId id="2147487091" r:id="rId4"/>
    <p:sldLayoutId id="2147487092" r:id="rId5"/>
    <p:sldLayoutId id="2147487093" r:id="rId6"/>
    <p:sldLayoutId id="2147487094" r:id="rId7"/>
    <p:sldLayoutId id="2147487095" r:id="rId8"/>
    <p:sldLayoutId id="2147487096" r:id="rId9"/>
    <p:sldLayoutId id="2147487097" r:id="rId10"/>
    <p:sldLayoutId id="2147487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24F49-DCF8-48A2-A74A-14661E7584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C2990-E209-4543-B67B-CD7E76CF9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3" r:id="rId1"/>
    <p:sldLayoutId id="2147487264" r:id="rId2"/>
    <p:sldLayoutId id="2147487265" r:id="rId3"/>
    <p:sldLayoutId id="2147487266" r:id="rId4"/>
    <p:sldLayoutId id="2147487267" r:id="rId5"/>
    <p:sldLayoutId id="2147487268" r:id="rId6"/>
    <p:sldLayoutId id="2147487269" r:id="rId7"/>
    <p:sldLayoutId id="2147487270" r:id="rId8"/>
    <p:sldLayoutId id="2147487271" r:id="rId9"/>
    <p:sldLayoutId id="2147487272" r:id="rId10"/>
    <p:sldLayoutId id="21474872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24F49-DCF8-48A2-A74A-14661E7584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C2990-E209-4543-B67B-CD7E76CF9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00" r:id="rId1"/>
    <p:sldLayoutId id="2147487301" r:id="rId2"/>
    <p:sldLayoutId id="2147487302" r:id="rId3"/>
    <p:sldLayoutId id="2147487303" r:id="rId4"/>
    <p:sldLayoutId id="2147487304" r:id="rId5"/>
    <p:sldLayoutId id="2147487305" r:id="rId6"/>
    <p:sldLayoutId id="2147487306" r:id="rId7"/>
    <p:sldLayoutId id="2147487307" r:id="rId8"/>
    <p:sldLayoutId id="2147487308" r:id="rId9"/>
    <p:sldLayoutId id="2147487309" r:id="rId10"/>
    <p:sldLayoutId id="21474873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12" r:id="rId1"/>
    <p:sldLayoutId id="2147487313" r:id="rId2"/>
    <p:sldLayoutId id="2147487314" r:id="rId3"/>
    <p:sldLayoutId id="2147487315" r:id="rId4"/>
    <p:sldLayoutId id="2147487316" r:id="rId5"/>
    <p:sldLayoutId id="2147487317" r:id="rId6"/>
    <p:sldLayoutId id="2147487318" r:id="rId7"/>
    <p:sldLayoutId id="2147487319" r:id="rId8"/>
    <p:sldLayoutId id="2147487320" r:id="rId9"/>
    <p:sldLayoutId id="2147487321" r:id="rId10"/>
    <p:sldLayoutId id="21474873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24F49-DCF8-48A2-A74A-14661E7584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4C2990-E209-4543-B67B-CD7E76CF90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24" r:id="rId1"/>
    <p:sldLayoutId id="2147487325" r:id="rId2"/>
    <p:sldLayoutId id="2147487326" r:id="rId3"/>
    <p:sldLayoutId id="2147487327" r:id="rId4"/>
    <p:sldLayoutId id="2147487328" r:id="rId5"/>
    <p:sldLayoutId id="2147487329" r:id="rId6"/>
    <p:sldLayoutId id="2147487330" r:id="rId7"/>
    <p:sldLayoutId id="2147487331" r:id="rId8"/>
    <p:sldLayoutId id="2147487332" r:id="rId9"/>
    <p:sldLayoutId id="2147487333" r:id="rId10"/>
    <p:sldLayoutId id="21474873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_____Microsoft_Excel_97-20031.x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_____Microsoft_Excel_97-20032.xls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28349" t="25101" r="4320" b="12146"/>
          <a:stretch>
            <a:fillRect/>
          </a:stretch>
        </p:blipFill>
        <p:spPr bwMode="auto">
          <a:xfrm>
            <a:off x="0" y="0"/>
            <a:ext cx="9197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1556792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Об итогах исполнения </a:t>
            </a:r>
            <a:b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консолидированного бюджета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Республики Марий Эл</a:t>
            </a:r>
            <a:b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за </a:t>
            </a: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2018 год</a:t>
            </a:r>
            <a:b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</a:br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charset="0"/>
              </a:rPr>
              <a:t> и задачах на 2019 год</a:t>
            </a: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5013325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Заместитель министра </a:t>
            </a: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 </a:t>
            </a:r>
            <a:endParaRPr lang="en-US" sz="3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Республики Марий Эл </a:t>
            </a:r>
            <a:endParaRPr lang="ru-RU" sz="30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Татьяна Васильевна Шумахер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080120"/>
          </a:xfr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2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Исполнение доходной части муниципальных образований Республики Марий Эл за 2018 год</a:t>
            </a:r>
            <a:endParaRPr lang="ru-RU" altLang="ru-RU" sz="22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212976"/>
            <a:ext cx="3456384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ЗАПЛАНИРОВАНО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2018 год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4 233,5 млн. рублей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941168"/>
            <a:ext cx="3456384" cy="14401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ИСПОЛНЕНО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2018 год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4 229,2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851920" y="3284984"/>
            <a:ext cx="936104" cy="3024336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4221088"/>
            <a:ext cx="3960440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выполнен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 99,9%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(- 4,3 млн. рублей)</a:t>
            </a:r>
          </a:p>
          <a:p>
            <a:pPr algn="ctr">
              <a:buFontTx/>
              <a:buChar char="-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484784"/>
            <a:ext cx="3456384" cy="151216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ИСПОЛНЕНО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2017 год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3 862,5 млн. рублей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1556792"/>
            <a:ext cx="396044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FF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Темп роста 109,5%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(+ 366,7 млн. рублей)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492875"/>
            <a:ext cx="683568" cy="365125"/>
          </a:xfrm>
        </p:spPr>
        <p:txBody>
          <a:bodyPr/>
          <a:lstStyle/>
          <a:p>
            <a:pPr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11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14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634431"/>
              </p:ext>
            </p:extLst>
          </p:nvPr>
        </p:nvGraphicFramePr>
        <p:xfrm>
          <a:off x="152400" y="785813"/>
          <a:ext cx="8848756" cy="59560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0812"/>
                <a:gridCol w="1538370"/>
                <a:gridCol w="1345118"/>
                <a:gridCol w="1782228"/>
                <a:gridCol w="1782228"/>
              </a:tblGrid>
              <a:tr h="7710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муниципального образования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Уточненный план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 2018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2018 г.</a:t>
                      </a:r>
                    </a:p>
                  </a:txBody>
                  <a:tcPr marL="9524" marR="9524" marT="9527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Исполнение уточненного плана ,%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Рейтинг</a:t>
                      </a:r>
                    </a:p>
                  </a:txBody>
                  <a:tcPr marL="9524" marR="9524" marT="9527" marB="0" anchor="ctr">
                    <a:solidFill>
                      <a:srgbClr val="000099"/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Волжский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150,2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155,4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13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266,8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270,0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74,1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76,2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106,4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119,4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101,3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0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426,3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435,8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180,3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179,5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Новоторъяльский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96,3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Оршанский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116,1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86,0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161,4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170,9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105,9  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Советский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187,3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185,8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51,1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51,4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100,6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г. Йошкар-Ола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1 717,4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1 698,7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98,9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294,6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270,9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92,0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34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г. Козьмодемьянск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115,8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108,7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93,8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0000FF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8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4" marR="9524" marT="9527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4 233,5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4 229,2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 smtClean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800" b="1" u="none" strike="noStrike" kern="1200" dirty="0" smtClean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7080" name="TextBox 3"/>
          <p:cNvSpPr txBox="1">
            <a:spLocks noChangeArrowheads="1"/>
          </p:cNvSpPr>
          <p:nvPr/>
        </p:nvSpPr>
        <p:spPr bwMode="auto">
          <a:xfrm>
            <a:off x="142875" y="0"/>
            <a:ext cx="8786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Налоговые и неналоговые доходы консолидированных бюджетов муниципальных образований в Республике Марий Эл, млн. рублей</a:t>
            </a:r>
          </a:p>
        </p:txBody>
      </p:sp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12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42852"/>
            <a:ext cx="8175282" cy="1000132"/>
          </a:xfr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ru-RU" altLang="ru-RU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Налог на доходы физических лиц</a:t>
            </a:r>
            <a:r>
              <a:rPr lang="ru-RU" altLang="ru-RU" sz="22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2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(бюджеты муниципальных образований </a:t>
            </a:r>
            <a:b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Республики Марий Эл)</a:t>
            </a:r>
            <a:r>
              <a:rPr lang="ru-RU" altLang="ru-RU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200" b="1" dirty="0">
              <a:solidFill>
                <a:srgbClr val="A5002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492875"/>
            <a:ext cx="683568" cy="365125"/>
          </a:xfrm>
        </p:spPr>
        <p:txBody>
          <a:bodyPr/>
          <a:lstStyle/>
          <a:p>
            <a:pPr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13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42844" y="0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1428736"/>
            <a:ext cx="4000528" cy="5072098"/>
          </a:xfrm>
          <a:prstGeom prst="roundRect">
            <a:avLst>
              <a:gd name="adj" fmla="val 1642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600" b="1" u="sng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Поступило </a:t>
            </a:r>
          </a:p>
          <a:p>
            <a:pPr algn="ctr"/>
            <a:r>
              <a:rPr lang="ru-RU" sz="2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2 545,4 млн. рублей</a:t>
            </a: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План выполнен на 102,1%</a:t>
            </a:r>
          </a:p>
          <a:p>
            <a:pPr algn="ctr"/>
            <a:endParaRPr lang="ru-RU" sz="2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Рост к 2017 году – 111,5%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810" y="1785926"/>
            <a:ext cx="47149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00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0000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0000FF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План не выполнили:</a:t>
            </a:r>
          </a:p>
          <a:p>
            <a:endParaRPr lang="ru-RU" i="1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i="1" dirty="0" smtClean="0">
                <a:solidFill>
                  <a:srgbClr val="FF00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МО «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Моркинский</a:t>
            </a:r>
            <a:r>
              <a:rPr lang="ru-RU" sz="2000" b="1" i="1" dirty="0" smtClean="0">
                <a:solidFill>
                  <a:srgbClr val="FF0000"/>
                </a:solidFill>
              </a:rPr>
              <a:t> район» – 99,5%</a:t>
            </a:r>
          </a:p>
          <a:p>
            <a:pPr>
              <a:buFont typeface="Wingdings" pitchFamily="2" charset="2"/>
              <a:buChar char="ü"/>
            </a:pPr>
            <a:endParaRPr lang="ru-RU" sz="2000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FF0000"/>
                </a:solidFill>
              </a:rPr>
              <a:t>ГО «Город Волжск» – 97,3%</a:t>
            </a:r>
          </a:p>
        </p:txBody>
      </p:sp>
      <p:pic>
        <p:nvPicPr>
          <p:cNvPr id="8" name="Рисунок 7" descr="ндф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85926"/>
            <a:ext cx="2365624" cy="15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000132"/>
          </a:xfr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ru-RU" altLang="ru-RU" sz="26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  <a:t>Единый налог на вмененный доход</a:t>
            </a:r>
            <a:r>
              <a:rPr lang="ru-RU" altLang="ru-RU" sz="22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altLang="ru-RU" sz="22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  <a:t>(бюджеты муниципальных образований </a:t>
            </a:r>
            <a:b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  <a:t>Республики Марий Эл)</a:t>
            </a:r>
            <a:endParaRPr lang="ru-RU" altLang="ru-RU" sz="2400" b="1" dirty="0">
              <a:solidFill>
                <a:srgbClr val="A5002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492875"/>
            <a:ext cx="683568" cy="365125"/>
          </a:xfrm>
        </p:spPr>
        <p:txBody>
          <a:bodyPr/>
          <a:lstStyle/>
          <a:p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14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1428736"/>
            <a:ext cx="4000528" cy="5072098"/>
          </a:xfrm>
          <a:prstGeom prst="roundRect">
            <a:avLst>
              <a:gd name="adj" fmla="val 164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Поступило </a:t>
            </a:r>
          </a:p>
          <a:p>
            <a:pPr algn="ctr"/>
            <a:r>
              <a:rPr lang="ru-RU" sz="2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336,6 млн. рублей</a:t>
            </a: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План выполнен на 100,4%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Рост к 2017 году – 102,9%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место в ПФО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285852" y="1571612"/>
            <a:ext cx="1816114" cy="1816114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TextBox 15"/>
          <p:cNvSpPr txBox="1"/>
          <p:nvPr/>
        </p:nvSpPr>
        <p:spPr>
          <a:xfrm>
            <a:off x="4214810" y="1785926"/>
            <a:ext cx="4714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План не выполнили:</a:t>
            </a:r>
          </a:p>
          <a:p>
            <a:endParaRPr lang="ru-RU" i="1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МО «</a:t>
            </a:r>
            <a:r>
              <a:rPr lang="ru-RU" b="1" i="1" dirty="0" err="1" smtClean="0">
                <a:solidFill>
                  <a:srgbClr val="FF0000"/>
                </a:solidFill>
              </a:rPr>
              <a:t>Мари-Турекский</a:t>
            </a:r>
            <a:r>
              <a:rPr lang="ru-RU" b="1" i="1" dirty="0" smtClean="0">
                <a:solidFill>
                  <a:srgbClr val="FF0000"/>
                </a:solidFill>
              </a:rPr>
              <a:t> район» – 98,7%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МО «</a:t>
            </a:r>
            <a:r>
              <a:rPr lang="ru-RU" b="1" i="1" dirty="0" err="1" smtClean="0">
                <a:solidFill>
                  <a:srgbClr val="FF0000"/>
                </a:solidFill>
              </a:rPr>
              <a:t>Моркинский</a:t>
            </a:r>
            <a:r>
              <a:rPr lang="ru-RU" b="1" i="1" dirty="0" smtClean="0">
                <a:solidFill>
                  <a:srgbClr val="FF0000"/>
                </a:solidFill>
              </a:rPr>
              <a:t> район» – 98,7%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МО «Советский район» – 81,1%</a:t>
            </a:r>
          </a:p>
          <a:p>
            <a:pPr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МО «</a:t>
            </a:r>
            <a:r>
              <a:rPr lang="ru-RU" b="1" i="1" dirty="0" err="1" smtClean="0">
                <a:solidFill>
                  <a:srgbClr val="FF0000"/>
                </a:solidFill>
              </a:rPr>
              <a:t>Юринский</a:t>
            </a:r>
            <a:r>
              <a:rPr lang="ru-RU" b="1" i="1" dirty="0" smtClean="0">
                <a:solidFill>
                  <a:srgbClr val="FF0000"/>
                </a:solidFill>
              </a:rPr>
              <a:t> район» – 82,4%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42852"/>
            <a:ext cx="7818092" cy="1000132"/>
          </a:xfr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ru-RU" altLang="ru-RU" sz="2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Земельный налог</a:t>
            </a:r>
            <a:br>
              <a:rPr lang="ru-RU" altLang="ru-RU" sz="2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(бюджеты муниципальных образований </a:t>
            </a:r>
            <a:b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Республики Марий Эл)</a:t>
            </a:r>
            <a:endParaRPr lang="ru-RU" altLang="ru-RU" sz="2400" b="1" dirty="0">
              <a:solidFill>
                <a:srgbClr val="A5002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492875"/>
            <a:ext cx="683568" cy="365125"/>
          </a:xfrm>
        </p:spPr>
        <p:txBody>
          <a:bodyPr/>
          <a:lstStyle/>
          <a:p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15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42844" y="0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1428736"/>
            <a:ext cx="4000528" cy="5072098"/>
          </a:xfrm>
          <a:prstGeom prst="roundRect">
            <a:avLst>
              <a:gd name="adj" fmla="val 164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Поступило </a:t>
            </a:r>
          </a:p>
          <a:p>
            <a:pPr algn="ctr"/>
            <a:r>
              <a:rPr lang="ru-RU" sz="2600" b="1" u="sng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183,4 млн. рублей</a:t>
            </a: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План выполнен на 99,3%</a:t>
            </a:r>
          </a:p>
          <a:p>
            <a:pPr algn="ctr"/>
            <a:endParaRPr lang="ru-RU" sz="2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Рост к 2017 году – 120,7%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810" y="1428736"/>
            <a:ext cx="49291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План не выполнили:</a:t>
            </a:r>
          </a:p>
          <a:p>
            <a:endParaRPr lang="ru-RU" i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МО «Волжский район» – 90,1%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МО «</a:t>
            </a:r>
            <a:r>
              <a:rPr lang="ru-RU" b="1" i="1" dirty="0" err="1" smtClean="0">
                <a:solidFill>
                  <a:srgbClr val="FF0000"/>
                </a:solidFill>
              </a:rPr>
              <a:t>Горномарийский</a:t>
            </a:r>
            <a:r>
              <a:rPr lang="ru-RU" b="1" i="1" dirty="0" smtClean="0">
                <a:solidFill>
                  <a:srgbClr val="FF0000"/>
                </a:solidFill>
              </a:rPr>
              <a:t> район» – 96,1%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МО «</a:t>
            </a:r>
            <a:r>
              <a:rPr lang="ru-RU" b="1" i="1" dirty="0" err="1" smtClean="0">
                <a:solidFill>
                  <a:srgbClr val="FF0000"/>
                </a:solidFill>
              </a:rPr>
              <a:t>Звениговский</a:t>
            </a:r>
            <a:r>
              <a:rPr lang="ru-RU" b="1" i="1" dirty="0" smtClean="0">
                <a:solidFill>
                  <a:srgbClr val="FF0000"/>
                </a:solidFill>
              </a:rPr>
              <a:t> район» – 83,0%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МО «</a:t>
            </a:r>
            <a:r>
              <a:rPr lang="ru-RU" b="1" i="1" dirty="0" err="1" smtClean="0">
                <a:solidFill>
                  <a:srgbClr val="FF0000"/>
                </a:solidFill>
              </a:rPr>
              <a:t>Мари-Турекский</a:t>
            </a:r>
            <a:r>
              <a:rPr lang="ru-RU" b="1" i="1" dirty="0" smtClean="0">
                <a:solidFill>
                  <a:srgbClr val="FF0000"/>
                </a:solidFill>
              </a:rPr>
              <a:t>» – 86,4%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МО «</a:t>
            </a:r>
            <a:r>
              <a:rPr lang="ru-RU" b="1" i="1" dirty="0" err="1" smtClean="0">
                <a:solidFill>
                  <a:srgbClr val="FF0000"/>
                </a:solidFill>
              </a:rPr>
              <a:t>Медведевский</a:t>
            </a:r>
            <a:r>
              <a:rPr lang="ru-RU" b="1" i="1" dirty="0" smtClean="0">
                <a:solidFill>
                  <a:srgbClr val="FF0000"/>
                </a:solidFill>
              </a:rPr>
              <a:t> район» – 99,3»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МО «</a:t>
            </a:r>
            <a:r>
              <a:rPr lang="ru-RU" b="1" i="1" dirty="0" err="1" smtClean="0">
                <a:solidFill>
                  <a:srgbClr val="FF0000"/>
                </a:solidFill>
              </a:rPr>
              <a:t>Новоторъяльский</a:t>
            </a:r>
            <a:r>
              <a:rPr lang="ru-RU" b="1" i="1" dirty="0" smtClean="0">
                <a:solidFill>
                  <a:srgbClr val="FF0000"/>
                </a:solidFill>
              </a:rPr>
              <a:t> район» – 93,7%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МО «</a:t>
            </a:r>
            <a:r>
              <a:rPr lang="ru-RU" b="1" i="1" dirty="0" err="1" smtClean="0">
                <a:solidFill>
                  <a:srgbClr val="FF0000"/>
                </a:solidFill>
              </a:rPr>
              <a:t>Параньгинский</a:t>
            </a:r>
            <a:r>
              <a:rPr lang="ru-RU" b="1" i="1" dirty="0" smtClean="0">
                <a:solidFill>
                  <a:srgbClr val="FF0000"/>
                </a:solidFill>
              </a:rPr>
              <a:t> район» - 98,8%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МО «</a:t>
            </a:r>
            <a:r>
              <a:rPr lang="ru-RU" b="1" i="1" dirty="0" err="1" smtClean="0">
                <a:solidFill>
                  <a:srgbClr val="FF0000"/>
                </a:solidFill>
              </a:rPr>
              <a:t>Юринский</a:t>
            </a:r>
            <a:r>
              <a:rPr lang="ru-RU" b="1" i="1" dirty="0" smtClean="0">
                <a:solidFill>
                  <a:srgbClr val="FF0000"/>
                </a:solidFill>
              </a:rPr>
              <a:t> район» - 57,0%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endParaRPr lang="ru-RU" b="1" i="1" dirty="0" smtClean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857364"/>
            <a:ext cx="3714776" cy="178595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25158612"/>
              </p:ext>
            </p:extLst>
          </p:nvPr>
        </p:nvGraphicFramePr>
        <p:xfrm>
          <a:off x="285720" y="1428736"/>
          <a:ext cx="8606760" cy="4952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492875"/>
            <a:ext cx="683568" cy="365125"/>
          </a:xfrm>
        </p:spPr>
        <p:txBody>
          <a:bodyPr/>
          <a:lstStyle/>
          <a:p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16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097220"/>
          </a:xfr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altLang="ru-RU" sz="2200" b="1" dirty="0" smtClean="0">
                <a:solidFill>
                  <a:srgbClr val="A50021"/>
                </a:solidFill>
                <a:latin typeface="Arial" pitchFamily="34" charset="0"/>
                <a:ea typeface="+mn-ea"/>
                <a:cs typeface="Arial" pitchFamily="34" charset="0"/>
              </a:rPr>
              <a:t>Неналоговые доходы муниципальных образований Республики Марий Эл</a:t>
            </a:r>
            <a:endParaRPr lang="ru-RU" altLang="ru-RU" sz="2200" b="1" dirty="0">
              <a:solidFill>
                <a:srgbClr val="A5002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6" descr="gerb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142844" y="0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67544" y="1"/>
            <a:ext cx="8705030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fontAlgn="b"/>
            <a:r>
              <a:rPr lang="ru-RU" altLang="ru-RU" b="1" dirty="0" smtClean="0">
                <a:solidFill>
                  <a:srgbClr val="800000"/>
                </a:solidFill>
                <a:latin typeface="Arial"/>
              </a:rPr>
              <a:t>Результаты достижения основных показателей экономического развития МО Республики Марий Эл в соответствии с соглашениями по предоставлении дотации на выравнивание на 2018 год </a:t>
            </a:r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37557"/>
              </p:ext>
            </p:extLst>
          </p:nvPr>
        </p:nvGraphicFramePr>
        <p:xfrm>
          <a:off x="1" y="908721"/>
          <a:ext cx="9143999" cy="589785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75655"/>
                <a:gridCol w="795872"/>
                <a:gridCol w="943784"/>
                <a:gridCol w="943784"/>
                <a:gridCol w="943784"/>
                <a:gridCol w="1002770"/>
                <a:gridCol w="943784"/>
                <a:gridCol w="1037813"/>
                <a:gridCol w="1056753"/>
              </a:tblGrid>
              <a:tr h="77053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Наименование </a:t>
                      </a:r>
                      <a:br>
                        <a:rPr kumimoji="0" lang="ru-RU" sz="7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7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МР, ГО</a:t>
                      </a:r>
                      <a:endParaRPr kumimoji="0" lang="ru-RU" sz="7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налоговых и неналоговых доходов бюджетов муниципальных образований</a:t>
                      </a:r>
                      <a:endParaRPr lang="ru-RU" sz="75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объема инвестиций в основной капитал (за исключением бюджетных средств) </a:t>
                      </a: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доли среднесписочной численности работников (без внешних совместителей), занятых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 субъектов малого и среднего предпринимательства,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общей численности занятого населения </a:t>
                      </a: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Снижение численности безработных граждан, зарегистрированных в органах службы занятости </a:t>
                      </a: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3" marR="89993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4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в соответствии с Соглашением (задание в сопоставимых условиях), </a:t>
                      </a:r>
                      <a:r>
                        <a:rPr lang="ru-RU" sz="750" b="1" i="0" u="none" strike="noStrike" kern="1200" dirty="0" smtClean="0">
                          <a:solidFill>
                            <a:srgbClr val="0066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75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фактического исполнения в 2017 г. к фактическому  исполнению             в 2016 г. (в сопоставимых условиях), </a:t>
                      </a:r>
                      <a:r>
                        <a:rPr lang="ru-RU" sz="750" b="1" i="0" u="none" strike="noStrike" kern="1200" dirty="0" smtClean="0">
                          <a:solidFill>
                            <a:srgbClr val="0066C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</a:t>
                      </a:r>
                      <a:endParaRPr lang="ru-RU" sz="750" b="1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7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Рост в соответствии с Соглашением, %</a:t>
                      </a:r>
                      <a:endParaRPr lang="ru-RU" sz="750" b="1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7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фактического исполнения в 2018 г. к факт. исп. в 2017 г., %</a:t>
                      </a:r>
                      <a:endParaRPr kumimoji="0" lang="ru-RU" sz="7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7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в соответствии с Соглашением, %</a:t>
                      </a:r>
                      <a:endParaRPr kumimoji="0" lang="ru-RU" sz="75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7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фактического исполнения в 2018 г. к факт. исп. в 2017 г., %*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Рост (+),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(-) Снижение в соответствии с Соглашением,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фактического исполнения в 2018 г. к факт. исп. в 2017 г.,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Волжский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108,5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87,0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98,9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74,0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Горномарийский</a:t>
                      </a: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79,8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128,1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Звениговский</a:t>
                      </a: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114,4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84,0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Килемарский</a:t>
                      </a: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150,9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79,5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Куженерский</a:t>
                      </a: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61,2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90,6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Мари-Турекский</a:t>
                      </a: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58,2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98,8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90,9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Медведевский</a:t>
                      </a: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101,8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106,5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58,7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Моркинский</a:t>
                      </a: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71,2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Новоторьяльский</a:t>
                      </a: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117,8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90,1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Оршанский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183,0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107,6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84,5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Параньгинский</a:t>
                      </a: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277,5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114,7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Сернурский</a:t>
                      </a: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272,9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97,6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95,7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Советский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166,4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98,6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58,3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Юринский</a:t>
                      </a: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113,1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160,7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95,9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Волжск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116,1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97,2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88,2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2621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Козьмодемьянск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2" marR="91432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126,5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102,3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84,8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98,9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94,1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8" name="Номер слайда 3"/>
          <p:cNvSpPr txBox="1">
            <a:spLocks noGrp="1"/>
          </p:cNvSpPr>
          <p:nvPr/>
        </p:nvSpPr>
        <p:spPr bwMode="auto">
          <a:xfrm>
            <a:off x="8894763" y="6643711"/>
            <a:ext cx="323850" cy="3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18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214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333375"/>
            <a:ext cx="8713787" cy="8633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b="1" kern="12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Условия Соглашения с Минфином РФ </a:t>
            </a:r>
            <a:r>
              <a:rPr lang="x-none" altLang="ru-RU" sz="2200" b="1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altLang="ru-RU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мерах по социально-экономическому развитию и оздоровлению государственных финансов Республики Марий </a:t>
            </a:r>
            <a:r>
              <a:rPr lang="ru-RU" altLang="ru-RU" sz="2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Эл</a:t>
            </a:r>
            <a:r>
              <a:rPr lang="ru-RU" sz="2200" b="1" dirty="0">
                <a:solidFill>
                  <a:srgbClr val="C00000"/>
                </a:solidFill>
              </a:rPr>
              <a:t/>
            </a:r>
            <a:br>
              <a:rPr lang="ru-RU" sz="2200" b="1" dirty="0">
                <a:solidFill>
                  <a:srgbClr val="C00000"/>
                </a:solidFill>
              </a:rPr>
            </a:br>
            <a:endParaRPr lang="ru-RU" sz="2200" b="1" kern="1200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51720" y="1484784"/>
            <a:ext cx="6985595" cy="4611017"/>
          </a:xfrm>
          <a:solidFill>
            <a:schemeClr val="bg1"/>
          </a:solidFill>
        </p:spPr>
        <p:txBody>
          <a:bodyPr/>
          <a:lstStyle/>
          <a:p>
            <a:pPr marL="0" indent="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обеспечить рост налоговых и неналоговых доходов консолидированного бюджета Республики Марий Эл по итогам исполнения за 2019 год по сравнению с уровнем исполнения 2018 года в сопоставимых условиях на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2,6 %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just">
              <a:spcAft>
                <a:spcPts val="1200"/>
              </a:spcAft>
              <a:buClr>
                <a:srgbClr val="C00000"/>
              </a:buClr>
              <a:buNone/>
              <a:defRPr/>
            </a:pPr>
            <a:endParaRPr lang="ru-RU" sz="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провести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1 августа 2019 года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оценку эффективности налоговых льгот (пониженных ставок по налогам), предоставляемых органами государственной власти Республики Марий Эл и органами местного самоуправления</a:t>
            </a:r>
          </a:p>
          <a:p>
            <a:pPr marL="0" indent="0" algn="just">
              <a:spcAft>
                <a:spcPts val="1200"/>
              </a:spcAft>
              <a:buClr>
                <a:srgbClr val="C00000"/>
              </a:buClr>
              <a:buNone/>
              <a:defRPr/>
            </a:pPr>
            <a:endParaRPr lang="ru-RU" sz="2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представить 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20 августа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Министерство финансов Российской Федерации результаты оценки эффективности налоговых льгот (пониженных ставок по налогам), предоставленных органами государственной власти Республики Марий Эл и органами местного самоуправления.</a:t>
            </a:r>
          </a:p>
        </p:txBody>
      </p:sp>
      <p:sp>
        <p:nvSpPr>
          <p:cNvPr id="6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20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pic>
        <p:nvPicPr>
          <p:cNvPr id="302084" name="Picture 4" descr="https://im0-tub-ru.yandex.net/i?id=bb2defcd9faa1efea01335284429f20c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1800200" cy="1728192"/>
          </a:xfrm>
          <a:prstGeom prst="rect">
            <a:avLst/>
          </a:prstGeom>
          <a:noFill/>
        </p:spPr>
      </p:pic>
      <p:pic>
        <p:nvPicPr>
          <p:cNvPr id="302086" name="Picture 6" descr="https://im0-tub-ru.yandex.net/i?id=68ef289099c39bb4436a8ff650855c08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1800200" cy="1440160"/>
          </a:xfrm>
          <a:prstGeom prst="rect">
            <a:avLst/>
          </a:prstGeom>
          <a:noFill/>
        </p:spPr>
      </p:pic>
      <p:pic>
        <p:nvPicPr>
          <p:cNvPr id="302088" name="Picture 8" descr="https://im0-tub-ru.yandex.net/i?id=efbef61ff6e3d2ac250e8dc09409c409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621782"/>
            <a:ext cx="1883235" cy="1255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8748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-458788"/>
            <a:ext cx="8135937" cy="3313113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/>
            <a:endParaRPr lang="ru-RU" altLang="ru-RU" sz="16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hangingPunct="1"/>
            <a:endParaRPr lang="ru-RU" altLang="ru-RU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hangingPunct="1"/>
            <a:endParaRPr lang="ru-RU" altLang="ru-RU" sz="16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hangingPunct="1"/>
            <a:endParaRPr lang="ru-RU" altLang="ru-RU" sz="16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hangingPunct="1"/>
            <a:endParaRPr lang="ru-RU" altLang="ru-RU" sz="18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just" eaLnBrk="1" hangingPunct="1"/>
            <a:r>
              <a:rPr lang="ru-RU" altLang="ru-RU" sz="1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Проект постановления Правительства Республики Марий Эл «Об утверждении Положения об условиях предоставления и использования дотаций на выравнивание бюджетной обеспеченности муниципальных районов (городских округов) в Республике Марий Эл, обязательствах муниципальных районов (городских округов) в Республике Марий Эл и о мерах ответственности за невыполнение указанных обязательств в 2019 году».</a:t>
            </a:r>
          </a:p>
        </p:txBody>
      </p:sp>
      <p:sp>
        <p:nvSpPr>
          <p:cNvPr id="5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23763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6" name="Стрелка вниз 5"/>
          <p:cNvSpPr/>
          <p:nvPr/>
        </p:nvSpPr>
        <p:spPr>
          <a:xfrm>
            <a:off x="4140200" y="836613"/>
            <a:ext cx="936625" cy="5048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188" y="115888"/>
            <a:ext cx="8281987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Постановление Правительства Российской Федерации от 30 декабря 2018 г. № 1762</a:t>
            </a:r>
            <a:br>
              <a:rPr lang="ru-RU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35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«О соглашениях, которые предусматривают меры по социально-экономическому развитию и оздоровлению государственных финансов субъектов Российской Федерации»</a:t>
            </a:r>
            <a:endParaRPr lang="en-US" sz="135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288" y="3849688"/>
            <a:ext cx="8640762" cy="24082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sz="1500" b="1" u="sng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высокодотационных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муниципальных образований (</a:t>
            </a:r>
            <a:r>
              <a:rPr lang="en-US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&gt;50%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):</a:t>
            </a:r>
          </a:p>
          <a:p>
            <a:pPr algn="just">
              <a:defRPr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32000" algn="just">
              <a:spcBef>
                <a:spcPts val="500"/>
              </a:spcBef>
              <a:defRPr/>
            </a:pPr>
            <a:r>
              <a:rPr lang="ru-RU" sz="1300" dirty="0"/>
              <a:t>обязательство по отсутствию просроченной кредиторской задолженности в расходах консолидированных бюджетов муниципальных образований;</a:t>
            </a:r>
          </a:p>
          <a:p>
            <a:pPr marL="432000" algn="just">
              <a:spcBef>
                <a:spcPts val="500"/>
              </a:spcBef>
              <a:defRPr/>
            </a:pPr>
            <a:endParaRPr lang="ru-RU" sz="1300" dirty="0"/>
          </a:p>
          <a:p>
            <a:pPr marL="432000" algn="just">
              <a:spcBef>
                <a:spcPts val="500"/>
              </a:spcBef>
              <a:defRPr/>
            </a:pPr>
            <a:r>
              <a:rPr lang="ru-RU" sz="1200" dirty="0"/>
              <a:t>обязательство о невнесении в представительный орган муниципального образования проектов решений </a:t>
            </a:r>
            <a:br>
              <a:rPr lang="ru-RU" sz="1200" dirty="0"/>
            </a:br>
            <a:r>
              <a:rPr lang="ru-RU" sz="1200" dirty="0"/>
              <a:t>о внесении изменений в решения о бюджете муниципального образования на текущий финансовый год </a:t>
            </a:r>
            <a:br>
              <a:rPr lang="ru-RU" sz="1200" dirty="0"/>
            </a:br>
            <a:r>
              <a:rPr lang="ru-RU" sz="1200" dirty="0"/>
              <a:t>и на плановый период без учета рекомендаций Министерства финансов </a:t>
            </a:r>
            <a:r>
              <a:rPr lang="ru-RU" altLang="ru-RU" sz="1200" dirty="0"/>
              <a:t>Республики Марий Эл </a:t>
            </a:r>
            <a:r>
              <a:rPr lang="ru-RU" sz="1200" dirty="0"/>
              <a:t>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                                  </a:t>
            </a:r>
          </a:p>
          <a:p>
            <a:pPr algn="just"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684213" y="115888"/>
            <a:ext cx="8135937" cy="2233612"/>
            <a:chOff x="683568" y="404664"/>
            <a:chExt cx="8136904" cy="3600400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683568" y="4005064"/>
              <a:ext cx="813690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8820472" y="404664"/>
              <a:ext cx="0" cy="36004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683568" y="404664"/>
              <a:ext cx="0" cy="36004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83568" y="404664"/>
              <a:ext cx="813690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689" name="TextBox 14"/>
          <p:cNvSpPr txBox="1">
            <a:spLocks noChangeArrowheads="1"/>
          </p:cNvSpPr>
          <p:nvPr/>
        </p:nvSpPr>
        <p:spPr bwMode="auto">
          <a:xfrm>
            <a:off x="960438" y="3692525"/>
            <a:ext cx="7654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500" b="1" u="sng"/>
              <a:t>Проект постановления предусматривает дополнительные обязательства:</a:t>
            </a:r>
          </a:p>
        </p:txBody>
      </p:sp>
      <p:sp>
        <p:nvSpPr>
          <p:cNvPr id="19" name="Номер слайда 3"/>
          <p:cNvSpPr txBox="1">
            <a:spLocks noGrp="1"/>
          </p:cNvSpPr>
          <p:nvPr/>
        </p:nvSpPr>
        <p:spPr bwMode="auto">
          <a:xfrm>
            <a:off x="8820150" y="65706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EEC7B5-4699-4108-AD19-CD6F1F670F1F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71691" name="Прямоугольник 20"/>
          <p:cNvSpPr>
            <a:spLocks noChangeArrowheads="1"/>
          </p:cNvSpPr>
          <p:nvPr/>
        </p:nvSpPr>
        <p:spPr bwMode="auto">
          <a:xfrm>
            <a:off x="485775" y="2828925"/>
            <a:ext cx="832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достижение показателей экономического развития консолидированных бюджетов </a:t>
            </a:r>
            <a:br>
              <a:rPr lang="ru-RU" sz="1400"/>
            </a:br>
            <a:r>
              <a:rPr lang="ru-RU" sz="1400"/>
              <a:t>муниципальных районов (бюджетов городских округов). </a:t>
            </a:r>
          </a:p>
        </p:txBody>
      </p:sp>
      <p:sp>
        <p:nvSpPr>
          <p:cNvPr id="24" name="Умножение 23"/>
          <p:cNvSpPr/>
          <p:nvPr/>
        </p:nvSpPr>
        <p:spPr>
          <a:xfrm>
            <a:off x="4162425" y="2505075"/>
            <a:ext cx="942975" cy="1171575"/>
          </a:xfrm>
          <a:prstGeom prst="mathMultiply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1">
                <a:shade val="50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ctrTitle"/>
          </p:nvPr>
        </p:nvSpPr>
        <p:spPr>
          <a:xfrm>
            <a:off x="539750" y="36514"/>
            <a:ext cx="8496300" cy="809624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Исполнение налоговых и неналоговых доходов </a:t>
            </a:r>
            <a:b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консолидированного бюджета Республики Марий Эл в 2019</a:t>
            </a:r>
            <a:r>
              <a:rPr lang="en-US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altLang="ru-RU" sz="2000" dirty="0" smtClean="0"/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7948831" y="732442"/>
            <a:ext cx="1198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млн. 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63565"/>
              </p:ext>
            </p:extLst>
          </p:nvPr>
        </p:nvGraphicFramePr>
        <p:xfrm>
          <a:off x="107504" y="1007040"/>
          <a:ext cx="8928992" cy="57256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59943"/>
                <a:gridCol w="1384473"/>
                <a:gridCol w="1296144"/>
                <a:gridCol w="1440160"/>
                <a:gridCol w="1152128"/>
                <a:gridCol w="1296144"/>
              </a:tblGrid>
              <a:tr h="1460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январь-февраль 2018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2019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Январь-февраль  2019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Исп. плана 2019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г.,%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% </a:t>
                      </a: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2018</a:t>
                      </a: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99">
                        <a:alpha val="73333"/>
                      </a:srgbClr>
                    </a:solidFill>
                  </a:tcPr>
                </a:tc>
              </a:tr>
              <a:tr h="572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0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147</a:t>
                      </a:r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,3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19 925,4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2 388,6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111,2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9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2 016,1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18 646,6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2 246,4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12,0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111,4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37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прибыль</a:t>
                      </a:r>
                      <a:endParaRPr lang="ru-RU" sz="18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331,0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3 629,8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237,2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71,7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91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8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 доходы физических лиц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1 139,0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8 309,0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205,1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43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на алкоголь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608,8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91,7</a:t>
                      </a: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91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Упрощенная система налогообложения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75,2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1 259,3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120,9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2915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Транспортный налог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630,1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6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225,2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1 278,8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142,2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11,1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63,1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23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04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90500" y="914400"/>
          <a:ext cx="9634538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3" name="Worksheet" r:id="rId4" imgW="9639233" imgH="5295854" progId="Excel.Sheet.8">
                  <p:embed/>
                </p:oleObj>
              </mc:Choice>
              <mc:Fallback>
                <p:oleObj name="Worksheet" r:id="rId4" imgW="9639233" imgH="5295854" progId="Excel.Sheet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0" y="914400"/>
                        <a:ext cx="9634538" cy="529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259632" y="6021288"/>
            <a:ext cx="1943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000099"/>
                </a:solidFill>
                <a:latin typeface="Arial" charset="0"/>
              </a:rPr>
              <a:t>99,5%</a:t>
            </a:r>
            <a:endParaRPr lang="ru-RU" altLang="ru-RU" sz="32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3635896" y="6021288"/>
            <a:ext cx="17287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000099"/>
                </a:solidFill>
                <a:latin typeface="Arial" charset="0"/>
              </a:rPr>
              <a:t>99,4%</a:t>
            </a:r>
            <a:endParaRPr lang="ru-RU" altLang="ru-RU" sz="32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5724128" y="6021288"/>
            <a:ext cx="21605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000099"/>
                </a:solidFill>
                <a:latin typeface="Arial" charset="0"/>
              </a:rPr>
              <a:t>99,5%</a:t>
            </a:r>
            <a:endParaRPr lang="ru-RU" altLang="ru-RU" sz="32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1031" name="Rectangle 10"/>
          <p:cNvSpPr>
            <a:spLocks noChangeArrowheads="1"/>
          </p:cNvSpPr>
          <p:nvPr/>
        </p:nvSpPr>
        <p:spPr bwMode="auto">
          <a:xfrm rot="-5400000">
            <a:off x="539403" y="3861197"/>
            <a:ext cx="3600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консолидированный</a:t>
            </a: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 rot="-5400000">
            <a:off x="2806799" y="3970065"/>
            <a:ext cx="33845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республиканский</a:t>
            </a: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 rot="-5400000">
            <a:off x="5902647" y="4834657"/>
            <a:ext cx="1657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2200" b="1" dirty="0">
                <a:solidFill>
                  <a:srgbClr val="000000"/>
                </a:solidFill>
                <a:latin typeface="Arial" charset="0"/>
                <a:cs typeface="Arial" charset="0"/>
              </a:rPr>
              <a:t>местные</a:t>
            </a:r>
          </a:p>
        </p:txBody>
      </p:sp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Исполнение доходной части консолидированного бюджета Республики Марий Эл </a:t>
            </a:r>
            <a:b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</a:br>
            <a:r>
              <a:rPr lang="ru-RU" sz="2400" b="1" kern="1200" dirty="0" smtClean="0">
                <a:solidFill>
                  <a:srgbClr val="800000"/>
                </a:solidFill>
                <a:cs typeface="Arial" pitchFamily="34" charset="0"/>
              </a:rPr>
              <a:t>за 2018 год, млн. рублей</a:t>
            </a:r>
            <a:endParaRPr lang="en-US" sz="24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ctrTitle"/>
          </p:nvPr>
        </p:nvSpPr>
        <p:spPr>
          <a:xfrm>
            <a:off x="539750" y="36513"/>
            <a:ext cx="8496300" cy="8921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Исполнение налоговых и неналоговых доходов </a:t>
            </a:r>
            <a:b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республиканского бюджета Республики Марий Эл в 2019</a:t>
            </a:r>
            <a:r>
              <a:rPr lang="en-US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altLang="ru-RU" sz="2000" dirty="0" smtClean="0"/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7981950" y="720431"/>
            <a:ext cx="1198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</a:rPr>
              <a:t>млн. 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16247"/>
              </p:ext>
            </p:extLst>
          </p:nvPr>
        </p:nvGraphicFramePr>
        <p:xfrm>
          <a:off x="123825" y="1000125"/>
          <a:ext cx="8929689" cy="557053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99177"/>
                <a:gridCol w="1209038"/>
                <a:gridCol w="1008112"/>
                <a:gridCol w="1224136"/>
                <a:gridCol w="979611"/>
                <a:gridCol w="909615"/>
              </a:tblGrid>
              <a:tr h="1086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январь-февраль 2018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2019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январь-февраль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2019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Исп. плана 2019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г.,%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%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2018 г.</a:t>
                      </a:r>
                    </a:p>
                    <a:p>
                      <a:pPr algn="ctr" fontAlgn="t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>
                        <a:alpha val="73725"/>
                      </a:srgbClr>
                    </a:solidFill>
                  </a:tcPr>
                </a:tc>
              </a:tr>
              <a:tr h="518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1 562,4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15 780,0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1 748,6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11,1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111,9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74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1 513,1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15 205,8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690</a:t>
                      </a: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,2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11,1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111,7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69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прибыль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331,0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3 629,8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238,0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71,9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799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6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 доходы физических лиц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775,4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5 753,0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820,7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14,3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105,8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194,1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1 885,7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414,1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22,0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213,3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75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6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 имущество организаций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1 902,2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58,4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49,3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574,3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58,4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10,2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118,5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48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</a:t>
                      </a:r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имущества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6,2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15,9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95,4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21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реализации </a:t>
                      </a:r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имущества 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  <a:endParaRPr lang="ru-RU" sz="1800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235,6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9,1</a:t>
                      </a:r>
                      <a:endParaRPr lang="ru-RU" sz="180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24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37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ctrTitle"/>
          </p:nvPr>
        </p:nvSpPr>
        <p:spPr>
          <a:xfrm>
            <a:off x="539750" y="-20049"/>
            <a:ext cx="8496300" cy="8921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Исполнение налоговых и неналоговых доходов </a:t>
            </a:r>
            <a:b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местных бюджетов Республики Марий Эл в 2019</a:t>
            </a:r>
            <a:r>
              <a:rPr lang="en-US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году</a:t>
            </a:r>
            <a:endParaRPr lang="ru-RU" altLang="ru-RU" sz="2400" dirty="0" smtClean="0"/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7972523" y="729858"/>
            <a:ext cx="1198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400" smtClean="0">
                <a:solidFill>
                  <a:srgbClr val="000000"/>
                </a:solidFill>
                <a:latin typeface="Arial" pitchFamily="34" charset="0"/>
              </a:rPr>
              <a:t>млн. 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76124"/>
              </p:ext>
            </p:extLst>
          </p:nvPr>
        </p:nvGraphicFramePr>
        <p:xfrm>
          <a:off x="107504" y="1000125"/>
          <a:ext cx="8944422" cy="573150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528392"/>
                <a:gridCol w="1221013"/>
                <a:gridCol w="1143917"/>
                <a:gridCol w="1071582"/>
                <a:gridCol w="1070065"/>
                <a:gridCol w="909453"/>
              </a:tblGrid>
              <a:tr h="1042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январь-февраль 2018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16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       2019 </a:t>
                      </a: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январь-февраль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2019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Исп. плана 2019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г.,%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% 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 2018 г.</a:t>
                      </a:r>
                    </a:p>
                    <a:p>
                      <a:pPr algn="ctr" fontAlgn="t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73725"/>
                      </a:schemeClr>
                    </a:solidFill>
                  </a:tcPr>
                </a:tc>
              </a:tr>
              <a:tr h="5192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584,9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4 145,4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640,0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15,4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109,4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8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503,0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3 440,8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556,2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16,2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110,6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89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6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 доходы физических лиц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363,6</a:t>
                      </a: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2 556,0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384,4</a:t>
                      </a: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105,7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59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79,0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342,4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77,3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22,6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97,8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59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27,2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204,3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48,5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23,7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177,9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54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6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 имущество физических лиц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85,6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23,5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Неналоговые доходы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81,9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704,6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83,8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11,9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102,3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397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</a:t>
                      </a:r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имущества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478,8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116,5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82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реализации </a:t>
                      </a:r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имущества </a:t>
                      </a:r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103,6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375" marR="5375" marT="53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0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25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9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798509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Резервы пополнения местных бюджетов</a:t>
            </a:r>
            <a:endParaRPr lang="ru-RU" sz="26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214422"/>
            <a:ext cx="6715172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2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задолженностью</a:t>
            </a:r>
            <a:endParaRPr lang="ru-RU" sz="20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643182"/>
            <a:ext cx="6715172" cy="1143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Выявление неиспользуемого имущества и принятие решений о вовлечении его в хозяйственный оборот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4000504"/>
            <a:ext cx="6715172" cy="12144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Выполнение прогнозных планов (программ) приватизации муниципального 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2019 год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5429264"/>
            <a:ext cx="6715172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 межведомственных комиссий с налогоплательщиками, имеющими риски налоговых правонарушений</a:t>
            </a:r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легализация трудовых отношений</a:t>
            </a:r>
            <a:endParaRPr lang="ru-RU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xn--b1adcnh0br.xn--p1ai/wp-content/uploads/2017/12/62256899f69aec4a07873c77c81579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1785950" cy="1437071"/>
          </a:xfrm>
          <a:prstGeom prst="rect">
            <a:avLst/>
          </a:prstGeom>
          <a:noFill/>
        </p:spPr>
      </p:pic>
      <p:pic>
        <p:nvPicPr>
          <p:cNvPr id="1028" name="Picture 4" descr="http://businesslike.ru/wp-content/uploads/2017/10/zemlya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1785950" cy="1159280"/>
          </a:xfrm>
          <a:prstGeom prst="rect">
            <a:avLst/>
          </a:prstGeom>
          <a:noFill/>
        </p:spPr>
      </p:pic>
      <p:pic>
        <p:nvPicPr>
          <p:cNvPr id="1030" name="Picture 6" descr="http://vkrim24.ru/filemanager/%D0%BA%D0%B0%D0%B4%20%D1%83%D1%87%D0%B5%D1%82%20%D0%BC%D0%BA%D0%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5"/>
            <a:ext cx="1785950" cy="1214445"/>
          </a:xfrm>
          <a:prstGeom prst="rect">
            <a:avLst/>
          </a:prstGeom>
          <a:noFill/>
        </p:spPr>
      </p:pic>
      <p:pic>
        <p:nvPicPr>
          <p:cNvPr id="1032" name="Picture 8" descr="http://lichnyjcredit.ru/wp-content/uploads/2018/01/zadolzhennost-ip-po-nalogam4-e1516809694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429264"/>
            <a:ext cx="1785950" cy="1214416"/>
          </a:xfrm>
          <a:prstGeom prst="rect">
            <a:avLst/>
          </a:prstGeom>
          <a:noFill/>
        </p:spPr>
      </p:pic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2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555037" y="6629400"/>
            <a:ext cx="588963" cy="228600"/>
          </a:xfrm>
        </p:spPr>
        <p:txBody>
          <a:bodyPr/>
          <a:lstStyle/>
          <a:p>
            <a:pPr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26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951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gerb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-169863"/>
            <a:ext cx="91440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b="1" kern="1200" dirty="0" smtClean="0">
                <a:solidFill>
                  <a:srgbClr val="800000"/>
                </a:solidFill>
                <a:cs typeface="Arial" pitchFamily="34" charset="0"/>
              </a:rPr>
              <a:t>Динамика доходов консолидированного бюджета Республики Марий Эл, млн. рублей</a:t>
            </a:r>
            <a:endParaRPr lang="en-US" sz="2500" b="1" kern="1200" dirty="0" smtClean="0">
              <a:solidFill>
                <a:srgbClr val="800000"/>
              </a:solidFill>
              <a:cs typeface="Arial" pitchFamily="34" charset="0"/>
            </a:endParaRPr>
          </a:p>
        </p:txBody>
      </p:sp>
      <p:graphicFrame>
        <p:nvGraphicFramePr>
          <p:cNvPr id="2050" name="Диаграмма 12"/>
          <p:cNvGraphicFramePr>
            <a:graphicFrameLocks/>
          </p:cNvGraphicFramePr>
          <p:nvPr/>
        </p:nvGraphicFramePr>
        <p:xfrm>
          <a:off x="546100" y="1041400"/>
          <a:ext cx="8062913" cy="584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7" name="Worksheet" r:id="rId5" imgW="8077200" imgH="5857834" progId="Excel.Sheet.8">
                  <p:embed/>
                </p:oleObj>
              </mc:Choice>
              <mc:Fallback>
                <p:oleObj name="Worksheet" r:id="rId5" imgW="8077200" imgH="5857834" progId="Excel.Sheet.8">
                  <p:embed/>
                  <p:pic>
                    <p:nvPicPr>
                      <p:cNvPr id="0" name="Picture 1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041400"/>
                        <a:ext cx="8062913" cy="584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2051050" y="1412875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30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821,6</a:t>
            </a:r>
            <a:endParaRPr lang="ru-RU" alt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5" name="TextBox 15"/>
          <p:cNvSpPr txBox="1">
            <a:spLocks noChangeArrowheads="1"/>
          </p:cNvSpPr>
          <p:nvPr/>
        </p:nvSpPr>
        <p:spPr bwMode="auto">
          <a:xfrm>
            <a:off x="899592" y="1844824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30 692,8</a:t>
            </a:r>
            <a:endParaRPr lang="ru-RU" alt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6" name="Прямоугольник 17"/>
          <p:cNvSpPr>
            <a:spLocks noChangeArrowheads="1"/>
          </p:cNvSpPr>
          <p:nvPr/>
        </p:nvSpPr>
        <p:spPr bwMode="auto">
          <a:xfrm>
            <a:off x="1201738" y="3306763"/>
            <a:ext cx="1500187" cy="542925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+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0,4%</a:t>
            </a:r>
            <a:endParaRPr lang="ru-RU" altLang="ru-RU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+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128,8</a:t>
            </a:r>
            <a:endParaRPr lang="ru-RU" altLang="ru-RU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7" name="TextBox 18"/>
          <p:cNvSpPr txBox="1">
            <a:spLocks noChangeArrowheads="1"/>
          </p:cNvSpPr>
          <p:nvPr/>
        </p:nvSpPr>
        <p:spPr bwMode="auto">
          <a:xfrm>
            <a:off x="7164288" y="4005064"/>
            <a:ext cx="1069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11 063,2</a:t>
            </a:r>
            <a:endParaRPr lang="ru-RU" alt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8" name="TextBox 19"/>
          <p:cNvSpPr txBox="1">
            <a:spLocks noChangeArrowheads="1"/>
          </p:cNvSpPr>
          <p:nvPr/>
        </p:nvSpPr>
        <p:spPr bwMode="auto">
          <a:xfrm>
            <a:off x="6084168" y="414908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>
                <a:solidFill>
                  <a:srgbClr val="000000"/>
                </a:solidFill>
                <a:latin typeface="Arial" charset="0"/>
                <a:cs typeface="Arial" charset="0"/>
              </a:rPr>
              <a:t>10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224,1</a:t>
            </a:r>
            <a:endParaRPr lang="ru-RU" alt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9" name="TextBox 21"/>
          <p:cNvSpPr txBox="1">
            <a:spLocks noChangeArrowheads="1"/>
          </p:cNvSpPr>
          <p:nvPr/>
        </p:nvSpPr>
        <p:spPr bwMode="auto">
          <a:xfrm>
            <a:off x="4572000" y="2852936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19 758,4</a:t>
            </a:r>
            <a:endParaRPr lang="ru-RU" alt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0" name="TextBox 22"/>
          <p:cNvSpPr txBox="1">
            <a:spLocks noChangeArrowheads="1"/>
          </p:cNvSpPr>
          <p:nvPr/>
        </p:nvSpPr>
        <p:spPr bwMode="auto">
          <a:xfrm>
            <a:off x="3491880" y="3212976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20 468,6</a:t>
            </a:r>
            <a:endParaRPr lang="ru-RU" altLang="ru-RU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1" name="Прямоугольник 23"/>
          <p:cNvSpPr>
            <a:spLocks noChangeArrowheads="1"/>
          </p:cNvSpPr>
          <p:nvPr/>
        </p:nvSpPr>
        <p:spPr bwMode="auto">
          <a:xfrm>
            <a:off x="3930650" y="4132263"/>
            <a:ext cx="1500188" cy="541337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- 3,5%</a:t>
            </a:r>
            <a:endParaRPr lang="ru-RU" altLang="ru-RU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  <a:cs typeface="Arial" charset="0"/>
              </a:rPr>
              <a:t>-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710,2</a:t>
            </a:r>
            <a:endParaRPr lang="ru-RU" altLang="ru-RU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2" name="Прямоугольник 23"/>
          <p:cNvSpPr>
            <a:spLocks noChangeArrowheads="1"/>
          </p:cNvSpPr>
          <p:nvPr/>
        </p:nvSpPr>
        <p:spPr bwMode="auto">
          <a:xfrm>
            <a:off x="6550025" y="4794250"/>
            <a:ext cx="1500188" cy="541338"/>
          </a:xfrm>
          <a:prstGeom prst="rect">
            <a:avLst/>
          </a:prstGeom>
          <a:solidFill>
            <a:srgbClr val="BBE0E3">
              <a:alpha val="8588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+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8,2%</a:t>
            </a:r>
            <a:endParaRPr lang="ru-RU" altLang="ru-RU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+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839,0</a:t>
            </a:r>
            <a:endParaRPr lang="ru-RU" altLang="ru-RU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424584" cy="838446"/>
          </a:xfr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Исполнение консолидированного бюджета </a:t>
            </a:r>
            <a:b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Республики Марий Эл за 2017-2018 годы</a:t>
            </a:r>
            <a:r>
              <a:rPr lang="ru-RU" sz="2200" b="1" smtClean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, млн. </a:t>
            </a: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rPr>
              <a:t>рублей</a:t>
            </a:r>
            <a:endParaRPr lang="ru-RU" sz="2200" b="1" dirty="0">
              <a:solidFill>
                <a:srgbClr val="8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1124744"/>
          <a:ext cx="842493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67544" y="3573016"/>
          <a:ext cx="8676456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39752" y="3429000"/>
            <a:ext cx="4176464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Темпы роста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492875"/>
            <a:ext cx="683568" cy="365125"/>
          </a:xfrm>
        </p:spPr>
        <p:txBody>
          <a:bodyPr/>
          <a:lstStyle/>
          <a:p>
            <a:pPr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5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3"/>
          <p:cNvSpPr txBox="1">
            <a:spLocks noGrp="1"/>
          </p:cNvSpPr>
          <p:nvPr/>
        </p:nvSpPr>
        <p:spPr bwMode="auto">
          <a:xfrm>
            <a:off x="8567738" y="6589713"/>
            <a:ext cx="5762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000" dirty="0">
              <a:solidFill>
                <a:srgbClr val="DDDDDD"/>
              </a:solidFill>
              <a:latin typeface="Calibri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14290"/>
            <a:ext cx="8786842" cy="7858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Структура доходов консолидированного бюджета </a:t>
            </a:r>
            <a:br>
              <a:rPr lang="ru-RU" sz="28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</a:br>
            <a:r>
              <a:rPr lang="ru-RU" sz="2800" b="1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Республики Марий Эл за 2018 год 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42875" y="1527175"/>
          <a:ext cx="8786813" cy="428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79" name="Worksheet" r:id="rId3" imgW="8467750" imgH="4133901" progId="Excel.Sheet.8">
                  <p:embed/>
                </p:oleObj>
              </mc:Choice>
              <mc:Fallback>
                <p:oleObj name="Worksheet" r:id="rId3" imgW="8467750" imgH="4133901" progId="Excel.Sheet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527175"/>
                        <a:ext cx="8786813" cy="428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0" y="1285860"/>
            <a:ext cx="414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Консолидированный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(план выполнен на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100,1%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2428860" y="2571744"/>
            <a:ext cx="17145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78,6%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19"/>
          <p:cNvSpPr txBox="1">
            <a:spLocks noChangeArrowheads="1"/>
          </p:cNvSpPr>
          <p:nvPr/>
        </p:nvSpPr>
        <p:spPr bwMode="auto">
          <a:xfrm>
            <a:off x="5000628" y="5072074"/>
            <a:ext cx="3786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Местные бюджеты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(план выполнен на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99,9%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087" name="Text Box 21"/>
          <p:cNvSpPr txBox="1">
            <a:spLocks noChangeArrowheads="1"/>
          </p:cNvSpPr>
          <p:nvPr/>
        </p:nvSpPr>
        <p:spPr bwMode="auto">
          <a:xfrm>
            <a:off x="4429124" y="3500438"/>
            <a:ext cx="15001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21,4%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8" descr="g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63" y="0"/>
            <a:ext cx="704924" cy="10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643438" y="1285860"/>
            <a:ext cx="4000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Республиканский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(план выполнен на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100,1%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282" y="4786322"/>
            <a:ext cx="48538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800000"/>
                </a:solidFill>
              </a:rPr>
              <a:t>Основные </a:t>
            </a:r>
            <a:r>
              <a:rPr lang="ru-RU" b="1" u="sng" dirty="0" err="1" smtClean="0">
                <a:solidFill>
                  <a:srgbClr val="800000"/>
                </a:solidFill>
              </a:rPr>
              <a:t>бюджетообразующие</a:t>
            </a:r>
            <a:r>
              <a:rPr lang="ru-RU" b="1" u="sng" dirty="0" smtClean="0">
                <a:solidFill>
                  <a:srgbClr val="800000"/>
                </a:solidFill>
              </a:rPr>
              <a:t> налоги: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Налог на прибыль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Налог на доходы физических лиц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Акцизы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Налог на имущество организаций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5715008" y="1928802"/>
            <a:ext cx="642942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5929322" y="4643446"/>
            <a:ext cx="642942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Номер слайда 3"/>
          <p:cNvSpPr txBox="1">
            <a:spLocks noGrp="1"/>
          </p:cNvSpPr>
          <p:nvPr/>
        </p:nvSpPr>
        <p:spPr bwMode="auto">
          <a:xfrm>
            <a:off x="8715404" y="6500835"/>
            <a:ext cx="428596" cy="3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Arial"/>
              </a:rPr>
              <a:t>6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725488" y="187325"/>
            <a:ext cx="8023225" cy="504825"/>
          </a:xfrm>
        </p:spPr>
        <p:txBody>
          <a:bodyPr anchor="t"/>
          <a:lstStyle/>
          <a:p>
            <a:pPr algn="ctr"/>
            <a:r>
              <a:rPr lang="ru-RU" sz="26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Налог на прибыль организаций</a:t>
            </a:r>
          </a:p>
        </p:txBody>
      </p:sp>
      <p:pic>
        <p:nvPicPr>
          <p:cNvPr id="11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2" name="Номер слайда 3"/>
          <p:cNvSpPr txBox="1">
            <a:spLocks noGrp="1"/>
          </p:cNvSpPr>
          <p:nvPr/>
        </p:nvSpPr>
        <p:spPr bwMode="auto">
          <a:xfrm>
            <a:off x="8820150" y="65706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pitchFamily="34" charset="0"/>
              </a:rPr>
              <a:t>7</a:t>
            </a:r>
            <a:endParaRPr lang="ru-RU" sz="9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528" y="1052736"/>
            <a:ext cx="4000528" cy="5072098"/>
          </a:xfrm>
          <a:prstGeom prst="roundRect">
            <a:avLst>
              <a:gd name="adj" fmla="val 164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млрд. рублей</a:t>
            </a: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Снижение к 2017 году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-2,2 млрд. рублей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7392" name="Picture 64" descr="https://im0-tub-ru.yandex.net/i?id=0182b5761c53cb75b737f84952cfc1a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00808"/>
            <a:ext cx="3035830" cy="1992264"/>
          </a:xfrm>
          <a:prstGeom prst="rect">
            <a:avLst/>
          </a:prstGeom>
          <a:noFill/>
        </p:spPr>
      </p:pic>
      <p:sp>
        <p:nvSpPr>
          <p:cNvPr id="24" name="Стрелка вниз 23"/>
          <p:cNvSpPr/>
          <p:nvPr/>
        </p:nvSpPr>
        <p:spPr>
          <a:xfrm>
            <a:off x="683568" y="4869160"/>
            <a:ext cx="216024" cy="36004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496" y="53732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(уменьшение доходов от реализации продукции</a:t>
            </a:r>
          </a:p>
          <a:p>
            <a:pPr algn="ctr"/>
            <a:r>
              <a:rPr lang="ru-RU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рамках гособоронзаказа)</a:t>
            </a:r>
            <a:endParaRPr lang="ru-RU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93" name="Rectangle 65"/>
          <p:cNvSpPr>
            <a:spLocks noChangeArrowheads="1"/>
          </p:cNvSpPr>
          <p:nvPr/>
        </p:nvSpPr>
        <p:spPr bwMode="auto">
          <a:xfrm>
            <a:off x="4716016" y="4190310"/>
            <a:ext cx="4032448" cy="12926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Возвраты средств, числящихся в переплате, налогоплательщикам, сумма которых по итогам 2018 года составила </a:t>
            </a:r>
          </a:p>
          <a:p>
            <a:pPr indent="450850"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318,2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млн. рублей или около </a:t>
            </a:r>
          </a:p>
          <a:p>
            <a:pPr indent="450850" algn="just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10 %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поступлений налога. 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7395" name="Picture 67" descr="https://im0-tub-ru.yandex.net/i?id=b5333ffdaaa59f4a56a39f3bd2ada848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772816"/>
            <a:ext cx="3536991" cy="2265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0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4348" y="0"/>
            <a:ext cx="8215370" cy="1214422"/>
          </a:xfrm>
        </p:spPr>
        <p:txBody>
          <a:bodyPr/>
          <a:lstStyle/>
          <a:p>
            <a:pPr eaLnBrk="1" hangingPunct="1"/>
            <a:r>
              <a:rPr lang="ru-RU" altLang="ru-RU" sz="2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Налог на доходы физических лиц, млн. рублей</a:t>
            </a:r>
            <a:br>
              <a:rPr lang="ru-RU" altLang="ru-RU" sz="2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(республиканский бюджет Республики Марий Эл)</a:t>
            </a:r>
          </a:p>
        </p:txBody>
      </p:sp>
      <p:sp>
        <p:nvSpPr>
          <p:cNvPr id="22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Calibri" pitchFamily="34" charset="0"/>
                <a:cs typeface="Arial" pitchFamily="34" charset="0"/>
              </a:rPr>
              <a:t>8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8" name="Picture 6" descr="gerb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36906" name="TextBox 2"/>
          <p:cNvSpPr txBox="1">
            <a:spLocks noChangeArrowheads="1"/>
          </p:cNvSpPr>
          <p:nvPr/>
        </p:nvSpPr>
        <p:spPr bwMode="auto">
          <a:xfrm>
            <a:off x="4714876" y="5072074"/>
            <a:ext cx="4214842" cy="1292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prstClr val="black"/>
                </a:solidFill>
                <a:latin typeface="Arial" pitchFamily="34" charset="0"/>
              </a:rPr>
              <a:t>Возмещено налога из консолидированного бюджета республики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</a:rPr>
              <a:t>930,6 млн. рублей</a:t>
            </a:r>
          </a:p>
        </p:txBody>
      </p:sp>
      <p:pic>
        <p:nvPicPr>
          <p:cNvPr id="413700" name="Picture 4" descr="https://im0-tub-ru.yandex.net/i?id=96108b1907188e9c30ef267bf780e780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071966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1214422"/>
            <a:ext cx="4000528" cy="5286412"/>
          </a:xfrm>
          <a:prstGeom prst="roundRect">
            <a:avLst>
              <a:gd name="adj" fmla="val 1642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7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7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5 664,1 млн. рублей</a:t>
            </a:r>
          </a:p>
          <a:p>
            <a:pPr algn="ctr"/>
            <a:endParaRPr lang="ru-RU" sz="12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План выполнен на 98,8%</a:t>
            </a:r>
          </a:p>
          <a:p>
            <a:pPr algn="ctr"/>
            <a:endParaRPr lang="ru-RU" sz="1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Рост к 2017 году 106,0%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320,9 млн. рублей</a:t>
            </a:r>
          </a:p>
          <a:p>
            <a:pPr algn="ctr"/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5857892"/>
            <a:ext cx="2738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место в ПФО</a:t>
            </a:r>
          </a:p>
          <a:p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6429388" y="4071942"/>
            <a:ext cx="357190" cy="92869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3706" name="AutoShape 10" descr="https://b4bgroup.ru/d/priznaniye_grazhdanina_platelshchikom_ndf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708" name="AutoShape 12" descr="https://b4bgroup.ru/d/priznaniye_grazhdanina_platelshchikom_ndf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 descr="priznaniye_grazhdanina_platelshchikom_ndf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714488"/>
            <a:ext cx="3000396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Заголовок 1"/>
          <p:cNvSpPr>
            <a:spLocks noGrp="1"/>
          </p:cNvSpPr>
          <p:nvPr>
            <p:ph type="title"/>
          </p:nvPr>
        </p:nvSpPr>
        <p:spPr>
          <a:xfrm>
            <a:off x="395288" y="285750"/>
            <a:ext cx="8229600" cy="714375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Акцизы на алкогольную продукцию</a:t>
            </a:r>
            <a:br>
              <a:rPr lang="ru-RU" altLang="ru-RU" sz="28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(республиканский бюджет Республики Марий Эл)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899560"/>
              </p:ext>
            </p:extLst>
          </p:nvPr>
        </p:nvGraphicFramePr>
        <p:xfrm>
          <a:off x="428596" y="1714500"/>
          <a:ext cx="8286808" cy="42671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16872"/>
                <a:gridCol w="2157593"/>
                <a:gridCol w="2044039"/>
                <a:gridCol w="167486"/>
                <a:gridCol w="2100818"/>
              </a:tblGrid>
              <a:tr h="6405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7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г.</a:t>
                      </a:r>
                    </a:p>
                  </a:txBody>
                  <a:tcPr marL="91447" marR="91447" marT="45731" marB="45731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7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г.</a:t>
                      </a:r>
                      <a:endParaRPr lang="ru-RU" sz="17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Сравнение факта 2018 г. с фактом 2017 г.</a:t>
                      </a:r>
                      <a:endParaRPr lang="ru-RU" sz="17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/>
                </a:tc>
              </a:tr>
              <a:tr h="640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Отклонение (+,-)</a:t>
                      </a:r>
                      <a:endParaRPr lang="ru-RU" sz="17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none" spc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Темп,%</a:t>
                      </a:r>
                      <a:endParaRPr lang="ru-RU" sz="17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9268">
                <a:tc gridSpan="5">
                  <a:txBody>
                    <a:bodyPr/>
                    <a:lstStyle/>
                    <a:p>
                      <a:pPr algn="ctr"/>
                      <a:r>
                        <a:rPr lang="ru-RU" sz="2200" b="1" u="none" dirty="0" smtClean="0">
                          <a:latin typeface="Arial" pitchFamily="34" charset="0"/>
                          <a:cs typeface="Arial" pitchFamily="34" charset="0"/>
                        </a:rPr>
                        <a:t>Всего, в том числе</a:t>
                      </a:r>
                      <a:endParaRPr lang="ru-RU" sz="2200" b="1" i="0" u="none" dirty="0">
                        <a:solidFill>
                          <a:srgbClr val="3366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178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369,5</a:t>
                      </a:r>
                      <a:endParaRPr lang="ru-RU" sz="2200" b="1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414,3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+ 44,8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112,1</a:t>
                      </a:r>
                      <a:endParaRPr lang="ru-RU" sz="22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368">
                <a:tc gridSpan="5">
                  <a:txBody>
                    <a:bodyPr/>
                    <a:lstStyle/>
                    <a:p>
                      <a:pPr algn="ctr"/>
                      <a:r>
                        <a:rPr lang="ru-RU" sz="2200" b="1" u="none" dirty="0" smtClean="0">
                          <a:latin typeface="Arial" pitchFamily="34" charset="0"/>
                          <a:cs typeface="Arial" pitchFamily="34" charset="0"/>
                        </a:rPr>
                        <a:t>Пиво</a:t>
                      </a:r>
                      <a:endParaRPr lang="ru-RU" sz="2200" b="1" i="0" u="none" dirty="0">
                        <a:solidFill>
                          <a:srgbClr val="3366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167,1</a:t>
                      </a:r>
                    </a:p>
                  </a:txBody>
                  <a:tcPr marL="91447" marR="91447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143,6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-23,4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86,0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368">
                <a:tc gridSpan="5">
                  <a:txBody>
                    <a:bodyPr/>
                    <a:lstStyle/>
                    <a:p>
                      <a:pPr algn="ctr"/>
                      <a:r>
                        <a:rPr lang="ru-RU" sz="2200" b="1" u="none" dirty="0" smtClean="0">
                          <a:latin typeface="Arial" pitchFamily="34" charset="0"/>
                          <a:cs typeface="Arial" pitchFamily="34" charset="0"/>
                        </a:rPr>
                        <a:t>Алкогольная продукция свыше</a:t>
                      </a:r>
                      <a:r>
                        <a:rPr lang="ru-RU" sz="2200" b="1" u="none" baseline="0" dirty="0" smtClean="0">
                          <a:latin typeface="Arial" pitchFamily="34" charset="0"/>
                          <a:cs typeface="Arial" pitchFamily="34" charset="0"/>
                        </a:rPr>
                        <a:t> 9%</a:t>
                      </a:r>
                      <a:endParaRPr lang="ru-RU" sz="2200" b="1" i="0" u="none" dirty="0">
                        <a:solidFill>
                          <a:srgbClr val="3366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439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202,4</a:t>
                      </a:r>
                      <a:endParaRPr lang="ru-RU" sz="2200" b="1" i="0" u="non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270,7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+ 68,3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133,7</a:t>
                      </a:r>
                      <a:endParaRPr lang="ru-RU" sz="22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31" marB="45731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83" name="Text Box 5"/>
          <p:cNvSpPr txBox="1">
            <a:spLocks noChangeArrowheads="1"/>
          </p:cNvSpPr>
          <p:nvPr/>
        </p:nvSpPr>
        <p:spPr bwMode="auto">
          <a:xfrm rot="10800000" flipV="1">
            <a:off x="7572375" y="1143000"/>
            <a:ext cx="1428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млн. рублей</a:t>
            </a:r>
          </a:p>
        </p:txBody>
      </p:sp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820150" y="65706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</a:rPr>
              <a:t>9</a:t>
            </a:r>
          </a:p>
        </p:txBody>
      </p:sp>
      <p:pic>
        <p:nvPicPr>
          <p:cNvPr id="9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rgbClr val="BBE0E3">
                <a:alpha val="35000"/>
              </a:srgbClr>
            </a:glo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0"/>
            <a:ext cx="7786687" cy="6937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Налог на имущество организаций</a:t>
            </a:r>
            <a:endParaRPr lang="ru-RU" sz="25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 smtClea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pitchFamily="34" charset="0"/>
              </a:rPr>
              <a:t>10</a:t>
            </a:r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27984" y="1340768"/>
          <a:ext cx="4556696" cy="2956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696"/>
              </a:tblGrid>
              <a:tr h="50903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 недобросовестное исполнение обязанностей муниципальных учреждений по уплате налога на имущество организаций начислены пени в сумме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889,7 тыс. рублей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38" marB="4573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7666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Задолженность учреждений, финансируемых из местных бюджетов, при сроке уплаты 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5 ноября 2018 года </a:t>
                      </a: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сумме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5,7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млн. рублей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9" marR="91429" marT="45738" marB="4573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7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 место</a:t>
                      </a:r>
                      <a:r>
                        <a:rPr lang="ru-RU" sz="1600" b="1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 темпу роста среди регионов ПФО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9" marR="91429" marT="45738" marB="45738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" name="Picture 6" descr="gerb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5079" y="32641"/>
            <a:ext cx="586481" cy="938632"/>
          </a:xfrm>
          <a:prstGeom prst="rect">
            <a:avLst/>
          </a:prstGeom>
          <a:noFill/>
          <a:ln>
            <a:noFill/>
          </a:ln>
          <a:effectLst>
            <a:glow rad="38100">
              <a:schemeClr val="accent1">
                <a:alpha val="35000"/>
              </a:schemeClr>
            </a:glow>
          </a:effectLst>
          <a:extLst/>
        </p:spPr>
      </p:pic>
      <p:sp>
        <p:nvSpPr>
          <p:cNvPr id="15" name="Скругленный прямоугольник 14"/>
          <p:cNvSpPr/>
          <p:nvPr/>
        </p:nvSpPr>
        <p:spPr>
          <a:xfrm>
            <a:off x="323528" y="1052736"/>
            <a:ext cx="4000528" cy="5072098"/>
          </a:xfrm>
          <a:prstGeom prst="roundRect">
            <a:avLst>
              <a:gd name="adj" fmla="val 1642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7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7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7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04,5 млн. рублей</a:t>
            </a:r>
          </a:p>
          <a:p>
            <a:pPr algn="ctr"/>
            <a:endParaRPr lang="ru-RU" sz="20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Рост к 2017 году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+509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млн. рублей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9443" name="Picture 67" descr="https://im0-tub-ru.yandex.net/i?id=46cf1d207cb9ba717ce0401b803d484b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3456384" cy="2227748"/>
          </a:xfrm>
          <a:prstGeom prst="rect">
            <a:avLst/>
          </a:prstGeom>
          <a:noFill/>
        </p:spPr>
      </p:pic>
      <p:pic>
        <p:nvPicPr>
          <p:cNvPr id="229445" name="Picture 69" descr="https://im0-tub-ru.yandex.net/i?id=d7557c88a570afa528bb236f0ab7a3e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37112"/>
            <a:ext cx="3960440" cy="215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0439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>Об итогах исполнения консолидированного бюджета Республики Марий Эл за 2018 год и задачах на 2019 год
Доходы бюджета Республики Марий Эл </_x041e__x043f__x0438__x0441__x0430__x043d__x0438__x0435_>
    <_x041f__x0430__x043f__x043a__x0430_ xmlns="0da00398-2b42-4673-8955-6fdb84dfcd31">2019 год</_x041f__x0430__x043f__x043a__x0430_>
    <_dlc_DocId xmlns="57504d04-691e-4fc4-8f09-4f19fdbe90f6">XXJ7TYMEEKJ2-2564-83</_dlc_DocId>
    <_dlc_DocIdUrl xmlns="57504d04-691e-4fc4-8f09-4f19fdbe90f6">
      <Url>https://vip.gov.mari.ru/minfin/_layouts/DocIdRedir.aspx?ID=XXJ7TYMEEKJ2-2564-83</Url>
      <Description>XXJ7TYMEEKJ2-2564-83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96CE9D69C96A4DB9BA4CC074F13A2C" ma:contentTypeVersion="2" ma:contentTypeDescription="Создание документа." ma:contentTypeScope="" ma:versionID="0657294e817495c76f452b72733eacba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0da00398-2b42-4673-8955-6fdb84dfcd31" targetNamespace="http://schemas.microsoft.com/office/2006/metadata/properties" ma:root="true" ma:fieldsID="3e516f0aa5489f0654a22354d4d07a14" ns2:_="" ns3:_="" ns4:_="">
    <xsd:import namespace="57504d04-691e-4fc4-8f09-4f19fdbe90f6"/>
    <xsd:import namespace="6d7c22ec-c6a4-4777-88aa-bc3c76ac660e"/>
    <xsd:import namespace="0da00398-2b42-4673-8955-6fdb84dfcd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0398-2b42-4673-8955-6fdb84dfcd31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nillable="true" ma:displayName="Папка" ma:default="2019 год" ma:format="Dropdown" ma:internalName="_x041f__x0430__x043f__x043a__x0430_">
      <xsd:simpleType>
        <xsd:restriction base="dms:Choice">
          <xsd:enumeration value="2010 год"/>
          <xsd:enumeration value="2011 год"/>
          <xsd:enumeration value="2012 год"/>
          <xsd:enumeration value="2013 год"/>
          <xsd:enumeration value="2014 год"/>
          <xsd:enumeration value="2015 год"/>
          <xsd:enumeration value="2016 год"/>
          <xsd:enumeration value="2017 год"/>
          <xsd:enumeration value="2018 год"/>
          <xsd:enumeration value="2019 год"/>
          <xsd:enumeration value="2020 год"/>
          <xsd:enumeration value="2021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928EFAC-96A8-4A7D-865A-B285C63D9C52}"/>
</file>

<file path=customXml/itemProps2.xml><?xml version="1.0" encoding="utf-8"?>
<ds:datastoreItem xmlns:ds="http://schemas.openxmlformats.org/officeDocument/2006/customXml" ds:itemID="{66E2E1B5-557F-45D2-9ACD-7BD199C214F9}"/>
</file>

<file path=customXml/itemProps3.xml><?xml version="1.0" encoding="utf-8"?>
<ds:datastoreItem xmlns:ds="http://schemas.openxmlformats.org/officeDocument/2006/customXml" ds:itemID="{0A7DA2D5-AEC0-4934-A584-9BD38AC419D3}"/>
</file>

<file path=customXml/itemProps4.xml><?xml version="1.0" encoding="utf-8"?>
<ds:datastoreItem xmlns:ds="http://schemas.openxmlformats.org/officeDocument/2006/customXml" ds:itemID="{5EDF0585-6E50-49B0-9514-C55EFF86F53E}"/>
</file>

<file path=docProps/app.xml><?xml version="1.0" encoding="utf-8"?>
<Properties xmlns="http://schemas.openxmlformats.org/officeDocument/2006/extended-properties" xmlns:vt="http://schemas.openxmlformats.org/officeDocument/2006/docPropsVTypes">
  <TotalTime>15589</TotalTime>
  <Words>1751</Words>
  <Application>Microsoft Office PowerPoint</Application>
  <PresentationFormat>Экран (4:3)</PresentationFormat>
  <Paragraphs>736</Paragraphs>
  <Slides>22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Оформление по умолчанию</vt:lpstr>
      <vt:lpstr>4_Тема Office</vt:lpstr>
      <vt:lpstr>2_Тема Office</vt:lpstr>
      <vt:lpstr>Тема Office</vt:lpstr>
      <vt:lpstr>5_Тема Office</vt:lpstr>
      <vt:lpstr>Worksheet</vt:lpstr>
      <vt:lpstr>Презентация PowerPoint</vt:lpstr>
      <vt:lpstr>Исполнение доходной части консолидированного бюджета Республики Марий Эл  за 2018 год, млн. рублей</vt:lpstr>
      <vt:lpstr>Динамика доходов консолидированного бюджета Республики Марий Эл, млн. рублей</vt:lpstr>
      <vt:lpstr>Исполнение консолидированного бюджета  Республики Марий Эл за 2017-2018 годы, млн. рублей</vt:lpstr>
      <vt:lpstr>Структура доходов консолидированного бюджета  Республики Марий Эл за 2018 год </vt:lpstr>
      <vt:lpstr>Презентация PowerPoint</vt:lpstr>
      <vt:lpstr>Налог на доходы физических лиц, млн. рублей (республиканский бюджет Республики Марий Эл)</vt:lpstr>
      <vt:lpstr>Акцизы на алкогольную продукцию (республиканский бюджет Республики Марий Эл)</vt:lpstr>
      <vt:lpstr>Налог на имущество организаций</vt:lpstr>
      <vt:lpstr>Исполнение доходной части муниципальных образований Республики Марий Эл за 2018 год</vt:lpstr>
      <vt:lpstr>Презентация PowerPoint</vt:lpstr>
      <vt:lpstr> Налог на доходы физических лиц (бюджеты муниципальных образований  Республики Марий Эл) </vt:lpstr>
      <vt:lpstr>Единый налог на вмененный доход (бюджеты муниципальных образований  Республики Марий Эл)</vt:lpstr>
      <vt:lpstr>Земельный налог (бюджеты муниципальных образований  Республики Марий Эл)</vt:lpstr>
      <vt:lpstr>Неналоговые доходы муниципальных образований Республики Марий Эл</vt:lpstr>
      <vt:lpstr>Презентация PowerPoint</vt:lpstr>
      <vt:lpstr> Условия Соглашения с Минфином РФ о мерах по социально-экономическому развитию и оздоровлению государственных финансов Республики Марий Эл </vt:lpstr>
      <vt:lpstr>Презентация PowerPoint</vt:lpstr>
      <vt:lpstr>Исполнение налоговых и неналоговых доходов  консолидированного бюджета Республики Марий Эл в 2019 году</vt:lpstr>
      <vt:lpstr>Исполнение налоговых и неналоговых доходов  республиканского бюджета Республики Марий Эл в 2019 году</vt:lpstr>
      <vt:lpstr>Исполнение налоговых и неналоговых доходов  местных бюджетов Республики Марий Эл в 2019 году</vt:lpstr>
      <vt:lpstr>Резервы пополнения местных бюджетов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к коллегии 19.03.2019 г.</dc:title>
  <dc:creator>307_STV</dc:creator>
  <cp:lastModifiedBy>Шумахер Татьяна Васильевна</cp:lastModifiedBy>
  <cp:revision>1023</cp:revision>
  <cp:lastPrinted>2018-03-14T13:56:03Z</cp:lastPrinted>
  <dcterms:created xsi:type="dcterms:W3CDTF">2013-01-21T07:41:20Z</dcterms:created>
  <dcterms:modified xsi:type="dcterms:W3CDTF">2019-03-19T13:02:59Z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0x0101005B96CE9D69C96A4DB9BA4CC074F13A2C</vt:lpwstr>
  </property>
  <property fmtid="{D5CDD505-2E9C-101B-9397-08002B2CF9AE}" pid="3" name="_dlc_DocIdItemGuid">
    <vt:lpwstr>5dcd6514-e017-400d-990e-654284bce76e</vt:lpwstr>
  </property>
</Properties>
</file>